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210 국민체조" panose="020B0600000101010101" charset="-127"/>
      <p:regular r:id="rId21"/>
    </p:embeddedFont>
    <p:embeddedFont>
      <p:font typeface="Arita Buri Bold Italics" panose="020B0600000101010101" charset="-127"/>
      <p:regular r:id="rId22"/>
    </p:embeddedFont>
    <p:embeddedFont>
      <p:font typeface="Arita Buri Italics" panose="020B0600000101010101" charset="-127"/>
      <p:regular r:id="rId23"/>
    </p:embeddedFont>
    <p:embeddedFont>
      <p:font typeface="TDTD순고딕" panose="020B0600000101010101" charset="-127"/>
      <p:regular r:id="rId24"/>
    </p:embeddedFont>
    <p:embeddedFont>
      <p:font typeface="TDTD순고딕 Bold" panose="020B0600000101010101" charset="-127"/>
      <p:regular r:id="rId25"/>
    </p:embeddedFont>
    <p:embeddedFont>
      <p:font typeface="Germania One" panose="020B0600000101010101"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D63"/>
    <a:srgbClr val="6D73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KimHyoungchan/RL_3cushion_Agent"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1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20.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17.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dirty="0"/>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8215538" y="200151"/>
            <a:ext cx="1856924" cy="928439"/>
            <a:chOff x="0" y="0"/>
            <a:chExt cx="2475899" cy="1237919"/>
          </a:xfrm>
        </p:grpSpPr>
        <p:grpSp>
          <p:nvGrpSpPr>
            <p:cNvPr id="22" name="Group 22"/>
            <p:cNvGrpSpPr/>
            <p:nvPr/>
          </p:nvGrpSpPr>
          <p:grpSpPr>
            <a:xfrm>
              <a:off x="978382" y="0"/>
              <a:ext cx="505122" cy="402903"/>
              <a:chOff x="0" y="0"/>
              <a:chExt cx="364681" cy="290882"/>
            </a:xfrm>
          </p:grpSpPr>
          <p:sp>
            <p:nvSpPr>
              <p:cNvPr id="23" name="Freeform 23"/>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24" name="TextBox 24"/>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25" name="Group 25"/>
            <p:cNvGrpSpPr/>
            <p:nvPr/>
          </p:nvGrpSpPr>
          <p:grpSpPr>
            <a:xfrm>
              <a:off x="843786" y="220390"/>
              <a:ext cx="776592" cy="747286"/>
              <a:chOff x="0" y="0"/>
              <a:chExt cx="560673" cy="539515"/>
            </a:xfrm>
          </p:grpSpPr>
          <p:sp>
            <p:nvSpPr>
              <p:cNvPr id="26" name="Freeform 26"/>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27" name="TextBox 27"/>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28" name="Group 28"/>
            <p:cNvGrpSpPr/>
            <p:nvPr/>
          </p:nvGrpSpPr>
          <p:grpSpPr>
            <a:xfrm rot="-2700000">
              <a:off x="751131" y="771112"/>
              <a:ext cx="218108" cy="73231"/>
              <a:chOff x="0" y="0"/>
              <a:chExt cx="157466" cy="52870"/>
            </a:xfrm>
          </p:grpSpPr>
          <p:sp>
            <p:nvSpPr>
              <p:cNvPr id="29" name="Freeform 29"/>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30" name="TextBox 30"/>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31" name="Group 31"/>
            <p:cNvGrpSpPr/>
            <p:nvPr/>
          </p:nvGrpSpPr>
          <p:grpSpPr>
            <a:xfrm>
              <a:off x="860610" y="236370"/>
              <a:ext cx="741846" cy="814932"/>
              <a:chOff x="0" y="0"/>
              <a:chExt cx="535588" cy="588354"/>
            </a:xfrm>
          </p:grpSpPr>
          <p:sp>
            <p:nvSpPr>
              <p:cNvPr id="32" name="Freeform 32"/>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33" name="TextBox 33"/>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34" name="Group 34"/>
            <p:cNvGrpSpPr/>
            <p:nvPr/>
          </p:nvGrpSpPr>
          <p:grpSpPr>
            <a:xfrm>
              <a:off x="0" y="806705"/>
              <a:ext cx="2475899" cy="402215"/>
              <a:chOff x="0" y="0"/>
              <a:chExt cx="1787516" cy="290386"/>
            </a:xfrm>
          </p:grpSpPr>
          <p:sp>
            <p:nvSpPr>
              <p:cNvPr id="35" name="Freeform 35"/>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36" name="TextBox 36"/>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37" name="Group 37"/>
            <p:cNvGrpSpPr/>
            <p:nvPr/>
          </p:nvGrpSpPr>
          <p:grpSpPr>
            <a:xfrm>
              <a:off x="990591" y="23206"/>
              <a:ext cx="481884" cy="426329"/>
              <a:chOff x="0" y="0"/>
              <a:chExt cx="347904" cy="307795"/>
            </a:xfrm>
          </p:grpSpPr>
          <p:sp>
            <p:nvSpPr>
              <p:cNvPr id="38" name="Freeform 38"/>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39" name="TextBox 39"/>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40" name="Group 40"/>
            <p:cNvGrpSpPr/>
            <p:nvPr/>
          </p:nvGrpSpPr>
          <p:grpSpPr>
            <a:xfrm>
              <a:off x="0" y="998793"/>
              <a:ext cx="2475899" cy="123219"/>
              <a:chOff x="0" y="0"/>
              <a:chExt cx="1787516" cy="88960"/>
            </a:xfrm>
          </p:grpSpPr>
          <p:sp>
            <p:nvSpPr>
              <p:cNvPr id="41" name="Freeform 41"/>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42" name="TextBox 42"/>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43" name="Group 43"/>
            <p:cNvGrpSpPr/>
            <p:nvPr/>
          </p:nvGrpSpPr>
          <p:grpSpPr>
            <a:xfrm>
              <a:off x="0" y="1078685"/>
              <a:ext cx="2475899" cy="150937"/>
              <a:chOff x="0" y="0"/>
              <a:chExt cx="1787516" cy="108971"/>
            </a:xfrm>
          </p:grpSpPr>
          <p:sp>
            <p:nvSpPr>
              <p:cNvPr id="44" name="Freeform 44"/>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45" name="TextBox 45"/>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46" name="AutoShape 46"/>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47" name="AutoShape 47"/>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48" name="AutoShape 48"/>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49" name="Group 49"/>
            <p:cNvGrpSpPr/>
            <p:nvPr/>
          </p:nvGrpSpPr>
          <p:grpSpPr>
            <a:xfrm>
              <a:off x="0" y="1191546"/>
              <a:ext cx="2475899" cy="17374"/>
              <a:chOff x="0" y="0"/>
              <a:chExt cx="1787516" cy="12543"/>
            </a:xfrm>
          </p:grpSpPr>
          <p:sp>
            <p:nvSpPr>
              <p:cNvPr id="50" name="Freeform 50"/>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51" name="TextBox 51"/>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52" name="Group 52"/>
            <p:cNvGrpSpPr/>
            <p:nvPr/>
          </p:nvGrpSpPr>
          <p:grpSpPr>
            <a:xfrm rot="2700000">
              <a:off x="1512342" y="779290"/>
              <a:ext cx="234463" cy="56875"/>
              <a:chOff x="0" y="0"/>
              <a:chExt cx="169275" cy="41062"/>
            </a:xfrm>
          </p:grpSpPr>
          <p:sp>
            <p:nvSpPr>
              <p:cNvPr id="53" name="Freeform 53"/>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54" name="TextBox 54"/>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55" name="Group 55"/>
            <p:cNvGrpSpPr/>
            <p:nvPr/>
          </p:nvGrpSpPr>
          <p:grpSpPr>
            <a:xfrm>
              <a:off x="0" y="1186918"/>
              <a:ext cx="2475899" cy="51001"/>
              <a:chOff x="0" y="0"/>
              <a:chExt cx="1787516" cy="36821"/>
            </a:xfrm>
          </p:grpSpPr>
          <p:sp>
            <p:nvSpPr>
              <p:cNvPr id="56" name="Freeform 56"/>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57" name="TextBox 57"/>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58" name="Group 58"/>
            <p:cNvGrpSpPr/>
            <p:nvPr/>
          </p:nvGrpSpPr>
          <p:grpSpPr>
            <a:xfrm>
              <a:off x="1605779" y="599360"/>
              <a:ext cx="47588" cy="159157"/>
              <a:chOff x="0" y="0"/>
              <a:chExt cx="243028" cy="812800"/>
            </a:xfrm>
          </p:grpSpPr>
          <p:sp>
            <p:nvSpPr>
              <p:cNvPr id="59" name="Freeform 59"/>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60" name="TextBox 60"/>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61" name="Group 61"/>
            <p:cNvGrpSpPr/>
            <p:nvPr/>
          </p:nvGrpSpPr>
          <p:grpSpPr>
            <a:xfrm>
              <a:off x="1151630" y="109289"/>
              <a:ext cx="183597" cy="174561"/>
              <a:chOff x="0" y="0"/>
              <a:chExt cx="870813" cy="827953"/>
            </a:xfrm>
          </p:grpSpPr>
          <p:sp>
            <p:nvSpPr>
              <p:cNvPr id="62" name="Freeform 62"/>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63" name="TextBox 63"/>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64" name="Group 64"/>
            <p:cNvGrpSpPr/>
            <p:nvPr/>
          </p:nvGrpSpPr>
          <p:grpSpPr>
            <a:xfrm>
              <a:off x="1139145" y="118432"/>
              <a:ext cx="183597" cy="171366"/>
              <a:chOff x="0" y="0"/>
              <a:chExt cx="870813" cy="812800"/>
            </a:xfrm>
          </p:grpSpPr>
          <p:sp>
            <p:nvSpPr>
              <p:cNvPr id="65" name="Freeform 65"/>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66" name="TextBox 66"/>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67" name="Group 67"/>
            <p:cNvGrpSpPr/>
            <p:nvPr/>
          </p:nvGrpSpPr>
          <p:grpSpPr>
            <a:xfrm>
              <a:off x="813022" y="586554"/>
              <a:ext cx="47588" cy="159157"/>
              <a:chOff x="0" y="0"/>
              <a:chExt cx="243028" cy="812800"/>
            </a:xfrm>
          </p:grpSpPr>
          <p:sp>
            <p:nvSpPr>
              <p:cNvPr id="68" name="Freeform 68"/>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69" name="TextBox 69"/>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70" name="Freeform 70"/>
          <p:cNvSpPr/>
          <p:nvPr/>
        </p:nvSpPr>
        <p:spPr>
          <a:xfrm>
            <a:off x="14456427" y="7310622"/>
            <a:ext cx="1710921" cy="1577158"/>
          </a:xfrm>
          <a:custGeom>
            <a:avLst/>
            <a:gdLst/>
            <a:ahLst/>
            <a:cxnLst/>
            <a:rect l="l" t="t" r="r" b="b"/>
            <a:pathLst>
              <a:path w="1710921" h="1577158">
                <a:moveTo>
                  <a:pt x="0" y="0"/>
                </a:moveTo>
                <a:lnTo>
                  <a:pt x="1710921" y="0"/>
                </a:lnTo>
                <a:lnTo>
                  <a:pt x="1710921" y="1577158"/>
                </a:lnTo>
                <a:lnTo>
                  <a:pt x="0" y="1577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71" name="TextBox 71"/>
          <p:cNvSpPr txBox="1"/>
          <p:nvPr/>
        </p:nvSpPr>
        <p:spPr>
          <a:xfrm>
            <a:off x="3309249" y="2725757"/>
            <a:ext cx="11669502" cy="3204892"/>
          </a:xfrm>
          <a:prstGeom prst="rect">
            <a:avLst/>
          </a:prstGeom>
        </p:spPr>
        <p:txBody>
          <a:bodyPr lIns="0" tIns="0" rIns="0" bIns="0" rtlCol="0" anchor="t">
            <a:spAutoFit/>
          </a:bodyPr>
          <a:lstStyle/>
          <a:p>
            <a:pPr algn="ctr">
              <a:lnSpc>
                <a:spcPts val="12880"/>
              </a:lnSpc>
            </a:pPr>
            <a:r>
              <a:rPr lang="en-US" sz="9200">
                <a:solidFill>
                  <a:srgbClr val="343D63"/>
                </a:solidFill>
                <a:latin typeface="210 국민체조"/>
                <a:ea typeface="210 국민체조"/>
                <a:cs typeface="210 국민체조"/>
                <a:sym typeface="210 국민체조"/>
              </a:rPr>
              <a:t>PPO알고리즘을 활용한 3쿠션 플레이 Agent</a:t>
            </a:r>
          </a:p>
        </p:txBody>
      </p:sp>
      <p:sp>
        <p:nvSpPr>
          <p:cNvPr id="72" name="TextBox 72"/>
          <p:cNvSpPr txBox="1"/>
          <p:nvPr/>
        </p:nvSpPr>
        <p:spPr>
          <a:xfrm>
            <a:off x="1736812" y="8528956"/>
            <a:ext cx="3144873" cy="358825"/>
          </a:xfrm>
          <a:prstGeom prst="rect">
            <a:avLst/>
          </a:prstGeom>
        </p:spPr>
        <p:txBody>
          <a:bodyPr lIns="0" tIns="0" rIns="0" bIns="0" rtlCol="0" anchor="t">
            <a:spAutoFit/>
          </a:bodyPr>
          <a:lstStyle/>
          <a:p>
            <a:pPr algn="ctr">
              <a:lnSpc>
                <a:spcPts val="2800"/>
              </a:lnSpc>
            </a:pPr>
            <a:r>
              <a:rPr lang="en-US" sz="2000" spc="-42">
                <a:solidFill>
                  <a:srgbClr val="343D63"/>
                </a:solidFill>
                <a:latin typeface="TDTD순고딕"/>
                <a:ea typeface="TDTD순고딕"/>
                <a:cs typeface="TDTD순고딕"/>
                <a:sym typeface="TDTD순고딕"/>
              </a:rPr>
              <a:t>20201227 김형찬</a:t>
            </a:r>
          </a:p>
        </p:txBody>
      </p:sp>
      <p:sp>
        <p:nvSpPr>
          <p:cNvPr id="73" name="TextBox 73"/>
          <p:cNvSpPr txBox="1"/>
          <p:nvPr/>
        </p:nvSpPr>
        <p:spPr>
          <a:xfrm>
            <a:off x="3660123" y="5949698"/>
            <a:ext cx="10967753" cy="642035"/>
          </a:xfrm>
          <a:prstGeom prst="rect">
            <a:avLst/>
          </a:prstGeom>
        </p:spPr>
        <p:txBody>
          <a:bodyPr lIns="0" tIns="0" rIns="0" bIns="0" rtlCol="0" anchor="t">
            <a:spAutoFit/>
          </a:bodyPr>
          <a:lstStyle/>
          <a:p>
            <a:pPr algn="ctr">
              <a:lnSpc>
                <a:spcPts val="5040"/>
              </a:lnSpc>
            </a:pPr>
            <a:r>
              <a:rPr lang="en-US" sz="3600" b="1" i="1" spc="89">
                <a:solidFill>
                  <a:srgbClr val="BEC3DB"/>
                </a:solidFill>
                <a:latin typeface="Arita Buri Bold Italics"/>
                <a:ea typeface="Arita Buri Bold Italics"/>
                <a:cs typeface="Arita Buri Bold Italics"/>
                <a:sym typeface="Arita Buri Bold Italics"/>
              </a:rPr>
              <a:t>RL PROJECT</a:t>
            </a:r>
          </a:p>
        </p:txBody>
      </p:sp>
      <p:sp>
        <p:nvSpPr>
          <p:cNvPr id="74" name="TextBox 74"/>
          <p:cNvSpPr txBox="1"/>
          <p:nvPr/>
        </p:nvSpPr>
        <p:spPr>
          <a:xfrm>
            <a:off x="5007784" y="7551013"/>
            <a:ext cx="9270528" cy="332740"/>
          </a:xfrm>
          <a:prstGeom prst="rect">
            <a:avLst/>
          </a:prstGeom>
        </p:spPr>
        <p:txBody>
          <a:bodyPr lIns="0" tIns="0" rIns="0" bIns="0" rtlCol="0" anchor="t">
            <a:spAutoFit/>
          </a:bodyPr>
          <a:lstStyle/>
          <a:p>
            <a:pPr algn="r">
              <a:lnSpc>
                <a:spcPts val="2660"/>
              </a:lnSpc>
              <a:spcBef>
                <a:spcPct val="0"/>
              </a:spcBef>
            </a:pPr>
            <a:r>
              <a:rPr lang="en-US" sz="1900">
                <a:solidFill>
                  <a:srgbClr val="000000"/>
                </a:solidFill>
                <a:latin typeface="TDTD순고딕"/>
                <a:ea typeface="TDTD순고딕"/>
                <a:cs typeface="TDTD순고딕"/>
                <a:sym typeface="TDTD순고딕"/>
              </a:rPr>
              <a:t>깃허브 주소 : </a:t>
            </a:r>
            <a:r>
              <a:rPr lang="en-US" sz="1900" u="sng">
                <a:solidFill>
                  <a:srgbClr val="000000"/>
                </a:solidFill>
                <a:latin typeface="TDTD순고딕"/>
                <a:ea typeface="TDTD순고딕"/>
                <a:cs typeface="TDTD순고딕"/>
                <a:sym typeface="TDTD순고딕"/>
                <a:hlinkClick r:id="rId6" tooltip="https://github.com/KimHyoungchan/RL_3cushion_Agent"/>
              </a:rPr>
              <a:t>https://github.com/KimHyoungchan/RL_3cushion_Agent</a:t>
            </a:r>
          </a:p>
        </p:txBody>
      </p:sp>
      <p:sp>
        <p:nvSpPr>
          <p:cNvPr id="75" name="TextBox 74">
            <a:extLst>
              <a:ext uri="{FF2B5EF4-FFF2-40B4-BE49-F238E27FC236}">
                <a16:creationId xmlns:a16="http://schemas.microsoft.com/office/drawing/2014/main" id="{D51FED78-A6B9-E444-2B9C-82A04B22090B}"/>
              </a:ext>
            </a:extLst>
          </p:cNvPr>
          <p:cNvSpPr txBox="1"/>
          <p:nvPr/>
        </p:nvSpPr>
        <p:spPr>
          <a:xfrm>
            <a:off x="1680011" y="8525364"/>
            <a:ext cx="2286000" cy="369332"/>
          </a:xfrm>
          <a:prstGeom prst="rect">
            <a:avLst/>
          </a:prstGeom>
          <a:noFill/>
        </p:spPr>
        <p:txBody>
          <a:bodyPr wrap="square" rtlCol="0">
            <a:spAutoFit/>
          </a:bodyPr>
          <a:lstStyle/>
          <a:p>
            <a:r>
              <a:rPr lang="ko-KR" altLang="en-US" dirty="0">
                <a:solidFill>
                  <a:srgbClr val="343D63"/>
                </a:solidFill>
                <a:latin typeface="TDTD순고딕" panose="020B0600000101010101" charset="-127"/>
                <a:ea typeface="TDTD순고딕" panose="020B0600000101010101" charset="-127"/>
              </a:rPr>
              <a:t>팀장</a:t>
            </a:r>
            <a:r>
              <a:rPr lang="en-US" altLang="ko-KR" dirty="0">
                <a:solidFill>
                  <a:srgbClr val="6D738E"/>
                </a:solidFill>
              </a:rPr>
              <a:t>:</a:t>
            </a:r>
            <a:endParaRPr lang="ko-KR" altLang="en-US" dirty="0">
              <a:solidFill>
                <a:srgbClr val="6D738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1776878" y="3828413"/>
            <a:ext cx="14144085" cy="5104257"/>
            <a:chOff x="0" y="0"/>
            <a:chExt cx="3772734" cy="1361488"/>
          </a:xfrm>
        </p:grpSpPr>
        <p:sp>
          <p:nvSpPr>
            <p:cNvPr id="22" name="Freeform 22"/>
            <p:cNvSpPr/>
            <p:nvPr/>
          </p:nvSpPr>
          <p:spPr>
            <a:xfrm>
              <a:off x="0" y="0"/>
              <a:ext cx="3772734" cy="1361488"/>
            </a:xfrm>
            <a:custGeom>
              <a:avLst/>
              <a:gdLst/>
              <a:ahLst/>
              <a:cxnLst/>
              <a:rect l="l" t="t" r="r" b="b"/>
              <a:pathLst>
                <a:path w="3772734" h="1361488">
                  <a:moveTo>
                    <a:pt x="0" y="0"/>
                  </a:moveTo>
                  <a:lnTo>
                    <a:pt x="3772734" y="0"/>
                  </a:lnTo>
                  <a:lnTo>
                    <a:pt x="3772734" y="1361488"/>
                  </a:lnTo>
                  <a:lnTo>
                    <a:pt x="0" y="1361488"/>
                  </a:lnTo>
                  <a:close/>
                </a:path>
              </a:pathLst>
            </a:custGeom>
            <a:solidFill>
              <a:srgbClr val="FFFFFF"/>
            </a:solidFill>
            <a:ln w="9525" cap="sq">
              <a:solidFill>
                <a:srgbClr val="343D63"/>
              </a:solidFill>
              <a:prstDash val="solid"/>
              <a:miter/>
            </a:ln>
          </p:spPr>
          <p:txBody>
            <a:bodyPr/>
            <a:lstStyle/>
            <a:p>
              <a:endParaRPr lang="ko-KR" altLang="en-US"/>
            </a:p>
          </p:txBody>
        </p:sp>
        <p:sp>
          <p:nvSpPr>
            <p:cNvPr id="23" name="TextBox 23"/>
            <p:cNvSpPr txBox="1"/>
            <p:nvPr/>
          </p:nvSpPr>
          <p:spPr>
            <a:xfrm>
              <a:off x="0" y="-47625"/>
              <a:ext cx="3772734" cy="1409113"/>
            </a:xfrm>
            <a:prstGeom prst="rect">
              <a:avLst/>
            </a:prstGeom>
          </p:spPr>
          <p:txBody>
            <a:bodyPr lIns="50800" tIns="50800" rIns="50800" bIns="50800" rtlCol="0" anchor="ctr"/>
            <a:lstStyle/>
            <a:p>
              <a:pPr algn="ctr">
                <a:lnSpc>
                  <a:spcPts val="2940"/>
                </a:lnSpc>
              </a:pPr>
              <a:endParaRPr/>
            </a:p>
          </p:txBody>
        </p:sp>
      </p:grpSp>
      <p:sp>
        <p:nvSpPr>
          <p:cNvPr id="24" name="TextBox 24"/>
          <p:cNvSpPr txBox="1"/>
          <p:nvPr/>
        </p:nvSpPr>
        <p:spPr>
          <a:xfrm>
            <a:off x="1243131" y="1496599"/>
            <a:ext cx="1337285" cy="104780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04</a:t>
            </a:r>
          </a:p>
        </p:txBody>
      </p:sp>
      <p:sp>
        <p:nvSpPr>
          <p:cNvPr id="25" name="TextBox 25"/>
          <p:cNvSpPr txBox="1"/>
          <p:nvPr/>
        </p:nvSpPr>
        <p:spPr>
          <a:xfrm>
            <a:off x="2580416" y="1414049"/>
            <a:ext cx="1429313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세부 실험 내용 (중반)</a:t>
            </a:r>
          </a:p>
        </p:txBody>
      </p:sp>
      <p:grpSp>
        <p:nvGrpSpPr>
          <p:cNvPr id="26" name="Group 26"/>
          <p:cNvGrpSpPr/>
          <p:nvPr/>
        </p:nvGrpSpPr>
        <p:grpSpPr>
          <a:xfrm>
            <a:off x="1777478" y="2969799"/>
            <a:ext cx="14143485" cy="702845"/>
            <a:chOff x="0" y="0"/>
            <a:chExt cx="18857980" cy="937127"/>
          </a:xfrm>
        </p:grpSpPr>
        <p:grpSp>
          <p:nvGrpSpPr>
            <p:cNvPr id="27" name="Group 27"/>
            <p:cNvGrpSpPr/>
            <p:nvPr/>
          </p:nvGrpSpPr>
          <p:grpSpPr>
            <a:xfrm>
              <a:off x="0" y="0"/>
              <a:ext cx="18857980" cy="937127"/>
              <a:chOff x="0" y="0"/>
              <a:chExt cx="3772573" cy="187474"/>
            </a:xfrm>
          </p:grpSpPr>
          <p:sp>
            <p:nvSpPr>
              <p:cNvPr id="28" name="Freeform 28"/>
              <p:cNvSpPr/>
              <p:nvPr/>
            </p:nvSpPr>
            <p:spPr>
              <a:xfrm>
                <a:off x="0" y="0"/>
                <a:ext cx="3772574" cy="187474"/>
              </a:xfrm>
              <a:custGeom>
                <a:avLst/>
                <a:gdLst/>
                <a:ahLst/>
                <a:cxnLst/>
                <a:rect l="l" t="t" r="r" b="b"/>
                <a:pathLst>
                  <a:path w="3772574" h="187474">
                    <a:moveTo>
                      <a:pt x="0" y="0"/>
                    </a:moveTo>
                    <a:lnTo>
                      <a:pt x="3772574" y="0"/>
                    </a:lnTo>
                    <a:lnTo>
                      <a:pt x="3772574" y="187474"/>
                    </a:lnTo>
                    <a:lnTo>
                      <a:pt x="0" y="187474"/>
                    </a:lnTo>
                    <a:close/>
                  </a:path>
                </a:pathLst>
              </a:custGeom>
              <a:solidFill>
                <a:srgbClr val="9BA0BB"/>
              </a:solidFill>
              <a:ln w="9525" cap="sq">
                <a:solidFill>
                  <a:srgbClr val="343D63"/>
                </a:solidFill>
                <a:prstDash val="solid"/>
                <a:miter/>
              </a:ln>
            </p:spPr>
            <p:txBody>
              <a:bodyPr/>
              <a:lstStyle/>
              <a:p>
                <a:endParaRPr lang="ko-KR" altLang="en-US"/>
              </a:p>
            </p:txBody>
          </p:sp>
          <p:sp>
            <p:nvSpPr>
              <p:cNvPr id="29" name="TextBox 29"/>
              <p:cNvSpPr txBox="1"/>
              <p:nvPr/>
            </p:nvSpPr>
            <p:spPr>
              <a:xfrm>
                <a:off x="0" y="-47625"/>
                <a:ext cx="3772573" cy="235099"/>
              </a:xfrm>
              <a:prstGeom prst="rect">
                <a:avLst/>
              </a:prstGeom>
            </p:spPr>
            <p:txBody>
              <a:bodyPr lIns="50800" tIns="50800" rIns="50800" bIns="50800" rtlCol="0" anchor="ctr"/>
              <a:lstStyle/>
              <a:p>
                <a:pPr marL="0" lvl="0" indent="0" algn="ctr">
                  <a:lnSpc>
                    <a:spcPts val="3079"/>
                  </a:lnSpc>
                  <a:spcBef>
                    <a:spcPct val="0"/>
                  </a:spcBef>
                </a:pPr>
                <a:endParaRPr/>
              </a:p>
            </p:txBody>
          </p:sp>
        </p:grpSp>
        <p:sp>
          <p:nvSpPr>
            <p:cNvPr id="30" name="TextBox 30"/>
            <p:cNvSpPr txBox="1"/>
            <p:nvPr/>
          </p:nvSpPr>
          <p:spPr>
            <a:xfrm>
              <a:off x="7592275" y="97072"/>
              <a:ext cx="3673431" cy="676308"/>
            </a:xfrm>
            <a:prstGeom prst="rect">
              <a:avLst/>
            </a:prstGeom>
          </p:spPr>
          <p:txBody>
            <a:bodyPr lIns="0" tIns="0" rIns="0" bIns="0" rtlCol="0" anchor="t">
              <a:spAutoFit/>
            </a:bodyPr>
            <a:lstStyle/>
            <a:p>
              <a:pPr algn="ctr">
                <a:lnSpc>
                  <a:spcPts val="4200"/>
                </a:lnSpc>
              </a:pPr>
              <a:r>
                <a:rPr lang="en-US" sz="3000" b="1">
                  <a:solidFill>
                    <a:srgbClr val="FFFFFF"/>
                  </a:solidFill>
                  <a:latin typeface="TDTD순고딕 Bold"/>
                  <a:ea typeface="TDTD순고딕 Bold"/>
                  <a:cs typeface="TDTD순고딕 Bold"/>
                  <a:sym typeface="TDTD순고딕 Bold"/>
                </a:rPr>
                <a:t>중간 실험</a:t>
              </a:r>
            </a:p>
          </p:txBody>
        </p:sp>
      </p:grpSp>
      <p:sp>
        <p:nvSpPr>
          <p:cNvPr id="31" name="TextBox 31"/>
          <p:cNvSpPr txBox="1"/>
          <p:nvPr/>
        </p:nvSpPr>
        <p:spPr>
          <a:xfrm>
            <a:off x="1777478" y="3929820"/>
            <a:ext cx="13720304" cy="11990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PPO 알고리즘을 사용하여 진행을 하였고 Actor, Critic Network의 용량을 [64, 64] → [128, 128] → [256, 256] → [128, 128, 128] → [256, 256, 256], n_steps를 1024, 2048, 4096, batch_size를 128, 256, 512,  learning_rate를 0.0001, 0.0003로 설정해서 여러 번 실험을 진행하였다. </a:t>
            </a:r>
          </a:p>
        </p:txBody>
      </p:sp>
      <p:sp>
        <p:nvSpPr>
          <p:cNvPr id="32" name="TextBox 32"/>
          <p:cNvSpPr txBox="1"/>
          <p:nvPr/>
        </p:nvSpPr>
        <p:spPr>
          <a:xfrm>
            <a:off x="1778078" y="6554011"/>
            <a:ext cx="13966700" cy="7989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avg. 더 높이기 위해 100만 step을 추가로 학습하였는데, 50만 step이 경과한 후 급격하게 avg가 하락하여 결국 성공이 나오지 않는 결과를 확인할 수 있었다 → 추가로 학습을 하여도 성능 상승 X → Policy Collapse</a:t>
            </a:r>
          </a:p>
        </p:txBody>
      </p:sp>
      <p:grpSp>
        <p:nvGrpSpPr>
          <p:cNvPr id="33" name="Group 33"/>
          <p:cNvGrpSpPr/>
          <p:nvPr/>
        </p:nvGrpSpPr>
        <p:grpSpPr>
          <a:xfrm>
            <a:off x="1777478" y="8435923"/>
            <a:ext cx="4768184" cy="318110"/>
            <a:chOff x="0" y="0"/>
            <a:chExt cx="6357579" cy="424147"/>
          </a:xfrm>
        </p:grpSpPr>
        <p:pic>
          <p:nvPicPr>
            <p:cNvPr id="34" name="Picture 34"/>
            <p:cNvPicPr>
              <a:picLocks noChangeAspect="1"/>
            </p:cNvPicPr>
            <p:nvPr/>
          </p:nvPicPr>
          <p:blipFill>
            <a:blip r:embed="rId4"/>
            <a:stretch>
              <a:fillRect/>
            </a:stretch>
          </p:blipFill>
          <p:spPr>
            <a:xfrm>
              <a:off x="1275234" y="-286549"/>
              <a:ext cx="3438588" cy="965827"/>
            </a:xfrm>
            <a:prstGeom prst="rect">
              <a:avLst/>
            </a:prstGeom>
          </p:spPr>
        </p:pic>
        <p:sp>
          <p:nvSpPr>
            <p:cNvPr id="35" name="TextBox 35"/>
            <p:cNvSpPr txBox="1"/>
            <p:nvPr/>
          </p:nvSpPr>
          <p:spPr>
            <a:xfrm>
              <a:off x="0" y="-47625"/>
              <a:ext cx="1863733" cy="471772"/>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D4569"/>
                  </a:solidFill>
                  <a:latin typeface="TDTD순고딕"/>
                  <a:ea typeface="TDTD순고딕"/>
                  <a:cs typeface="TDTD순고딕"/>
                  <a:sym typeface="TDTD순고딕"/>
                </a:rPr>
                <a:t>avg:</a:t>
              </a:r>
            </a:p>
          </p:txBody>
        </p:sp>
        <p:sp>
          <p:nvSpPr>
            <p:cNvPr id="36" name="TextBox 36"/>
            <p:cNvSpPr txBox="1"/>
            <p:nvPr/>
          </p:nvSpPr>
          <p:spPr>
            <a:xfrm>
              <a:off x="4505545" y="-6574"/>
              <a:ext cx="1852034" cy="373795"/>
            </a:xfrm>
            <a:prstGeom prst="rect">
              <a:avLst/>
            </a:prstGeom>
          </p:spPr>
          <p:txBody>
            <a:bodyPr lIns="0" tIns="0" rIns="0" bIns="0" rtlCol="0" anchor="t">
              <a:spAutoFit/>
            </a:bodyPr>
            <a:lstStyle/>
            <a:p>
              <a:pPr algn="ctr">
                <a:lnSpc>
                  <a:spcPts val="2399"/>
                </a:lnSpc>
                <a:spcBef>
                  <a:spcPct val="0"/>
                </a:spcBef>
              </a:pPr>
              <a:r>
                <a:rPr lang="en-US" sz="1713">
                  <a:solidFill>
                    <a:srgbClr val="F40606"/>
                  </a:solidFill>
                  <a:latin typeface="TDTD순고딕"/>
                  <a:ea typeface="TDTD순고딕"/>
                  <a:cs typeface="TDTD순고딕"/>
                  <a:sym typeface="TDTD순고딕"/>
                </a:rPr>
                <a:t>(최대 약 24%)</a:t>
              </a:r>
            </a:p>
          </p:txBody>
        </p:sp>
      </p:grpSp>
      <p:grpSp>
        <p:nvGrpSpPr>
          <p:cNvPr id="37" name="Group 37"/>
          <p:cNvGrpSpPr/>
          <p:nvPr/>
        </p:nvGrpSpPr>
        <p:grpSpPr>
          <a:xfrm>
            <a:off x="16155747" y="5221632"/>
            <a:ext cx="717803" cy="565652"/>
            <a:chOff x="0" y="0"/>
            <a:chExt cx="957071" cy="754203"/>
          </a:xfrm>
        </p:grpSpPr>
        <p:sp>
          <p:nvSpPr>
            <p:cNvPr id="38" name="Freeform 38"/>
            <p:cNvSpPr/>
            <p:nvPr/>
          </p:nvSpPr>
          <p:spPr>
            <a:xfrm rot="-5400000">
              <a:off x="-141927" y="141927"/>
              <a:ext cx="754203" cy="470348"/>
            </a:xfrm>
            <a:custGeom>
              <a:avLst/>
              <a:gdLst/>
              <a:ahLst/>
              <a:cxnLst/>
              <a:rect l="l" t="t" r="r" b="b"/>
              <a:pathLst>
                <a:path w="754203" h="470348">
                  <a:moveTo>
                    <a:pt x="0" y="0"/>
                  </a:moveTo>
                  <a:lnTo>
                    <a:pt x="754202" y="0"/>
                  </a:lnTo>
                  <a:lnTo>
                    <a:pt x="754202" y="470348"/>
                  </a:lnTo>
                  <a:lnTo>
                    <a:pt x="0" y="4703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39" name="Freeform 39"/>
            <p:cNvSpPr/>
            <p:nvPr/>
          </p:nvSpPr>
          <p:spPr>
            <a:xfrm rot="-5400000">
              <a:off x="101434"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40" name="Freeform 40"/>
            <p:cNvSpPr/>
            <p:nvPr/>
          </p:nvSpPr>
          <p:spPr>
            <a:xfrm rot="-5400000">
              <a:off x="344795"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grpSp>
      <p:grpSp>
        <p:nvGrpSpPr>
          <p:cNvPr id="41" name="Group 41"/>
          <p:cNvGrpSpPr/>
          <p:nvPr/>
        </p:nvGrpSpPr>
        <p:grpSpPr>
          <a:xfrm>
            <a:off x="8215538" y="200151"/>
            <a:ext cx="1856924" cy="928439"/>
            <a:chOff x="0" y="0"/>
            <a:chExt cx="2475899" cy="1237919"/>
          </a:xfrm>
        </p:grpSpPr>
        <p:grpSp>
          <p:nvGrpSpPr>
            <p:cNvPr id="42" name="Group 42"/>
            <p:cNvGrpSpPr/>
            <p:nvPr/>
          </p:nvGrpSpPr>
          <p:grpSpPr>
            <a:xfrm>
              <a:off x="978382" y="0"/>
              <a:ext cx="505122" cy="402903"/>
              <a:chOff x="0" y="0"/>
              <a:chExt cx="364681" cy="290882"/>
            </a:xfrm>
          </p:grpSpPr>
          <p:sp>
            <p:nvSpPr>
              <p:cNvPr id="43" name="Freeform 43"/>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44" name="TextBox 44"/>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45" name="Group 45"/>
            <p:cNvGrpSpPr/>
            <p:nvPr/>
          </p:nvGrpSpPr>
          <p:grpSpPr>
            <a:xfrm>
              <a:off x="843786" y="220390"/>
              <a:ext cx="776592" cy="747286"/>
              <a:chOff x="0" y="0"/>
              <a:chExt cx="560673" cy="539515"/>
            </a:xfrm>
          </p:grpSpPr>
          <p:sp>
            <p:nvSpPr>
              <p:cNvPr id="46" name="Freeform 46"/>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47" name="TextBox 47"/>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48" name="Group 48"/>
            <p:cNvGrpSpPr/>
            <p:nvPr/>
          </p:nvGrpSpPr>
          <p:grpSpPr>
            <a:xfrm rot="-2700000">
              <a:off x="751131" y="771112"/>
              <a:ext cx="218108" cy="73231"/>
              <a:chOff x="0" y="0"/>
              <a:chExt cx="157466" cy="52870"/>
            </a:xfrm>
          </p:grpSpPr>
          <p:sp>
            <p:nvSpPr>
              <p:cNvPr id="49" name="Freeform 49"/>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50" name="TextBox 50"/>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51" name="Group 51"/>
            <p:cNvGrpSpPr/>
            <p:nvPr/>
          </p:nvGrpSpPr>
          <p:grpSpPr>
            <a:xfrm>
              <a:off x="860610" y="236370"/>
              <a:ext cx="741846" cy="814932"/>
              <a:chOff x="0" y="0"/>
              <a:chExt cx="535588" cy="588354"/>
            </a:xfrm>
          </p:grpSpPr>
          <p:sp>
            <p:nvSpPr>
              <p:cNvPr id="52" name="Freeform 52"/>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53" name="TextBox 53"/>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54" name="Group 54"/>
            <p:cNvGrpSpPr/>
            <p:nvPr/>
          </p:nvGrpSpPr>
          <p:grpSpPr>
            <a:xfrm>
              <a:off x="0" y="806705"/>
              <a:ext cx="2475899" cy="402215"/>
              <a:chOff x="0" y="0"/>
              <a:chExt cx="1787516" cy="290386"/>
            </a:xfrm>
          </p:grpSpPr>
          <p:sp>
            <p:nvSpPr>
              <p:cNvPr id="55" name="Freeform 55"/>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56" name="TextBox 56"/>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57" name="Group 57"/>
            <p:cNvGrpSpPr/>
            <p:nvPr/>
          </p:nvGrpSpPr>
          <p:grpSpPr>
            <a:xfrm>
              <a:off x="990591" y="23206"/>
              <a:ext cx="481884" cy="426329"/>
              <a:chOff x="0" y="0"/>
              <a:chExt cx="347904" cy="307795"/>
            </a:xfrm>
          </p:grpSpPr>
          <p:sp>
            <p:nvSpPr>
              <p:cNvPr id="58" name="Freeform 58"/>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59" name="TextBox 59"/>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60" name="Group 60"/>
            <p:cNvGrpSpPr/>
            <p:nvPr/>
          </p:nvGrpSpPr>
          <p:grpSpPr>
            <a:xfrm>
              <a:off x="0" y="998793"/>
              <a:ext cx="2475899" cy="123219"/>
              <a:chOff x="0" y="0"/>
              <a:chExt cx="1787516" cy="88960"/>
            </a:xfrm>
          </p:grpSpPr>
          <p:sp>
            <p:nvSpPr>
              <p:cNvPr id="61" name="Freeform 61"/>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62" name="TextBox 62"/>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63" name="Group 63"/>
            <p:cNvGrpSpPr/>
            <p:nvPr/>
          </p:nvGrpSpPr>
          <p:grpSpPr>
            <a:xfrm>
              <a:off x="0" y="1078685"/>
              <a:ext cx="2475899" cy="150937"/>
              <a:chOff x="0" y="0"/>
              <a:chExt cx="1787516" cy="108971"/>
            </a:xfrm>
          </p:grpSpPr>
          <p:sp>
            <p:nvSpPr>
              <p:cNvPr id="64" name="Freeform 64"/>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65" name="TextBox 65"/>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66" name="AutoShape 66"/>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67" name="AutoShape 67"/>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68" name="AutoShape 68"/>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69" name="Group 69"/>
            <p:cNvGrpSpPr/>
            <p:nvPr/>
          </p:nvGrpSpPr>
          <p:grpSpPr>
            <a:xfrm>
              <a:off x="0" y="1191546"/>
              <a:ext cx="2475899" cy="17374"/>
              <a:chOff x="0" y="0"/>
              <a:chExt cx="1787516" cy="12543"/>
            </a:xfrm>
          </p:grpSpPr>
          <p:sp>
            <p:nvSpPr>
              <p:cNvPr id="70" name="Freeform 70"/>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71" name="TextBox 71"/>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72" name="Group 72"/>
            <p:cNvGrpSpPr/>
            <p:nvPr/>
          </p:nvGrpSpPr>
          <p:grpSpPr>
            <a:xfrm rot="2700000">
              <a:off x="1512342" y="779290"/>
              <a:ext cx="234463" cy="56875"/>
              <a:chOff x="0" y="0"/>
              <a:chExt cx="169275" cy="41062"/>
            </a:xfrm>
          </p:grpSpPr>
          <p:sp>
            <p:nvSpPr>
              <p:cNvPr id="73" name="Freeform 73"/>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74" name="TextBox 74"/>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75" name="Group 75"/>
            <p:cNvGrpSpPr/>
            <p:nvPr/>
          </p:nvGrpSpPr>
          <p:grpSpPr>
            <a:xfrm>
              <a:off x="0" y="1186918"/>
              <a:ext cx="2475899" cy="51001"/>
              <a:chOff x="0" y="0"/>
              <a:chExt cx="1787516" cy="36821"/>
            </a:xfrm>
          </p:grpSpPr>
          <p:sp>
            <p:nvSpPr>
              <p:cNvPr id="76" name="Freeform 76"/>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77" name="TextBox 77"/>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78" name="Group 78"/>
            <p:cNvGrpSpPr/>
            <p:nvPr/>
          </p:nvGrpSpPr>
          <p:grpSpPr>
            <a:xfrm>
              <a:off x="1605779" y="599360"/>
              <a:ext cx="47588" cy="159157"/>
              <a:chOff x="0" y="0"/>
              <a:chExt cx="243028" cy="812800"/>
            </a:xfrm>
          </p:grpSpPr>
          <p:sp>
            <p:nvSpPr>
              <p:cNvPr id="79" name="Freeform 79"/>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0" name="TextBox 80"/>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81" name="Group 81"/>
            <p:cNvGrpSpPr/>
            <p:nvPr/>
          </p:nvGrpSpPr>
          <p:grpSpPr>
            <a:xfrm>
              <a:off x="1151630" y="109289"/>
              <a:ext cx="183597" cy="174561"/>
              <a:chOff x="0" y="0"/>
              <a:chExt cx="870813" cy="827953"/>
            </a:xfrm>
          </p:grpSpPr>
          <p:sp>
            <p:nvSpPr>
              <p:cNvPr id="82" name="Freeform 82"/>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83" name="TextBox 83"/>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84" name="Group 84"/>
            <p:cNvGrpSpPr/>
            <p:nvPr/>
          </p:nvGrpSpPr>
          <p:grpSpPr>
            <a:xfrm>
              <a:off x="1139145" y="118432"/>
              <a:ext cx="183597" cy="171366"/>
              <a:chOff x="0" y="0"/>
              <a:chExt cx="870813" cy="812800"/>
            </a:xfrm>
          </p:grpSpPr>
          <p:sp>
            <p:nvSpPr>
              <p:cNvPr id="85" name="Freeform 85"/>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86" name="TextBox 86"/>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87" name="Group 87"/>
            <p:cNvGrpSpPr/>
            <p:nvPr/>
          </p:nvGrpSpPr>
          <p:grpSpPr>
            <a:xfrm>
              <a:off x="813022" y="586554"/>
              <a:ext cx="47588" cy="159157"/>
              <a:chOff x="0" y="0"/>
              <a:chExt cx="243028" cy="812800"/>
            </a:xfrm>
          </p:grpSpPr>
          <p:sp>
            <p:nvSpPr>
              <p:cNvPr id="88" name="Freeform 88"/>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9" name="TextBox 89"/>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90" name="TextBox 90"/>
          <p:cNvSpPr txBox="1"/>
          <p:nvPr/>
        </p:nvSpPr>
        <p:spPr>
          <a:xfrm>
            <a:off x="1777478" y="7467240"/>
            <a:ext cx="13966700" cy="7989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learnint_rate가 일정하고 다소 큰 탓에 objective가 수렴하지 못하는 것으로 판단, learning rate를 학습이 진행되면서 하락하게 scheduling을 시도하였다.</a:t>
            </a:r>
          </a:p>
        </p:txBody>
      </p:sp>
      <p:sp>
        <p:nvSpPr>
          <p:cNvPr id="91" name="TextBox 91"/>
          <p:cNvSpPr txBox="1"/>
          <p:nvPr/>
        </p:nvSpPr>
        <p:spPr>
          <a:xfrm>
            <a:off x="1777478" y="5240682"/>
            <a:ext cx="13967300" cy="11990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실험 결과 Actor, Critic Network Capacity : [256, 256, 256], n_steps : 4096, batch_size : 512, learning_rate : 0.0003의 설정에서 200만 step 학습하였을 때, avg.가 0.24 (24%의 확률로 3쿠션 성공) 까지 기록되는 것을 확인할 수 있었다.</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1776878" y="3828413"/>
            <a:ext cx="14144085" cy="5104257"/>
            <a:chOff x="0" y="0"/>
            <a:chExt cx="3772734" cy="1361488"/>
          </a:xfrm>
        </p:grpSpPr>
        <p:sp>
          <p:nvSpPr>
            <p:cNvPr id="22" name="Freeform 22"/>
            <p:cNvSpPr/>
            <p:nvPr/>
          </p:nvSpPr>
          <p:spPr>
            <a:xfrm>
              <a:off x="0" y="0"/>
              <a:ext cx="3772734" cy="1361488"/>
            </a:xfrm>
            <a:custGeom>
              <a:avLst/>
              <a:gdLst/>
              <a:ahLst/>
              <a:cxnLst/>
              <a:rect l="l" t="t" r="r" b="b"/>
              <a:pathLst>
                <a:path w="3772734" h="1361488">
                  <a:moveTo>
                    <a:pt x="0" y="0"/>
                  </a:moveTo>
                  <a:lnTo>
                    <a:pt x="3772734" y="0"/>
                  </a:lnTo>
                  <a:lnTo>
                    <a:pt x="3772734" y="1361488"/>
                  </a:lnTo>
                  <a:lnTo>
                    <a:pt x="0" y="1361488"/>
                  </a:lnTo>
                  <a:close/>
                </a:path>
              </a:pathLst>
            </a:custGeom>
            <a:solidFill>
              <a:srgbClr val="FFFFFF"/>
            </a:solidFill>
            <a:ln w="9525" cap="sq">
              <a:solidFill>
                <a:srgbClr val="343D63"/>
              </a:solidFill>
              <a:prstDash val="solid"/>
              <a:miter/>
            </a:ln>
          </p:spPr>
          <p:txBody>
            <a:bodyPr/>
            <a:lstStyle/>
            <a:p>
              <a:endParaRPr lang="ko-KR" altLang="en-US"/>
            </a:p>
          </p:txBody>
        </p:sp>
        <p:sp>
          <p:nvSpPr>
            <p:cNvPr id="23" name="TextBox 23"/>
            <p:cNvSpPr txBox="1"/>
            <p:nvPr/>
          </p:nvSpPr>
          <p:spPr>
            <a:xfrm>
              <a:off x="0" y="-47625"/>
              <a:ext cx="3772734" cy="1409113"/>
            </a:xfrm>
            <a:prstGeom prst="rect">
              <a:avLst/>
            </a:prstGeom>
          </p:spPr>
          <p:txBody>
            <a:bodyPr lIns="50800" tIns="50800" rIns="50800" bIns="50800" rtlCol="0" anchor="ctr"/>
            <a:lstStyle/>
            <a:p>
              <a:pPr algn="ctr">
                <a:lnSpc>
                  <a:spcPts val="2940"/>
                </a:lnSpc>
              </a:pPr>
              <a:endParaRPr/>
            </a:p>
          </p:txBody>
        </p:sp>
      </p:grpSp>
      <p:grpSp>
        <p:nvGrpSpPr>
          <p:cNvPr id="24" name="Group 24"/>
          <p:cNvGrpSpPr/>
          <p:nvPr/>
        </p:nvGrpSpPr>
        <p:grpSpPr>
          <a:xfrm>
            <a:off x="16155747" y="5221632"/>
            <a:ext cx="717803" cy="565652"/>
            <a:chOff x="0" y="0"/>
            <a:chExt cx="957071" cy="754203"/>
          </a:xfrm>
        </p:grpSpPr>
        <p:sp>
          <p:nvSpPr>
            <p:cNvPr id="25" name="Freeform 25"/>
            <p:cNvSpPr/>
            <p:nvPr/>
          </p:nvSpPr>
          <p:spPr>
            <a:xfrm rot="-5400000">
              <a:off x="-141927" y="141927"/>
              <a:ext cx="754203" cy="470348"/>
            </a:xfrm>
            <a:custGeom>
              <a:avLst/>
              <a:gdLst/>
              <a:ahLst/>
              <a:cxnLst/>
              <a:rect l="l" t="t" r="r" b="b"/>
              <a:pathLst>
                <a:path w="754203" h="470348">
                  <a:moveTo>
                    <a:pt x="0" y="0"/>
                  </a:moveTo>
                  <a:lnTo>
                    <a:pt x="754202" y="0"/>
                  </a:lnTo>
                  <a:lnTo>
                    <a:pt x="754202" y="470348"/>
                  </a:lnTo>
                  <a:lnTo>
                    <a:pt x="0" y="4703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26" name="Freeform 26"/>
            <p:cNvSpPr/>
            <p:nvPr/>
          </p:nvSpPr>
          <p:spPr>
            <a:xfrm rot="-5400000">
              <a:off x="101434"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27" name="Freeform 27"/>
            <p:cNvSpPr/>
            <p:nvPr/>
          </p:nvSpPr>
          <p:spPr>
            <a:xfrm rot="-5400000">
              <a:off x="344795"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grpSp>
      <p:grpSp>
        <p:nvGrpSpPr>
          <p:cNvPr id="28" name="Group 28"/>
          <p:cNvGrpSpPr/>
          <p:nvPr/>
        </p:nvGrpSpPr>
        <p:grpSpPr>
          <a:xfrm>
            <a:off x="8215538" y="200151"/>
            <a:ext cx="1856924" cy="928439"/>
            <a:chOff x="0" y="0"/>
            <a:chExt cx="2475899" cy="1237919"/>
          </a:xfrm>
        </p:grpSpPr>
        <p:grpSp>
          <p:nvGrpSpPr>
            <p:cNvPr id="29" name="Group 29"/>
            <p:cNvGrpSpPr/>
            <p:nvPr/>
          </p:nvGrpSpPr>
          <p:grpSpPr>
            <a:xfrm>
              <a:off x="978382" y="0"/>
              <a:ext cx="505122" cy="402903"/>
              <a:chOff x="0" y="0"/>
              <a:chExt cx="364681" cy="290882"/>
            </a:xfrm>
          </p:grpSpPr>
          <p:sp>
            <p:nvSpPr>
              <p:cNvPr id="30" name="Freeform 30"/>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31" name="TextBox 31"/>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32" name="Group 32"/>
            <p:cNvGrpSpPr/>
            <p:nvPr/>
          </p:nvGrpSpPr>
          <p:grpSpPr>
            <a:xfrm>
              <a:off x="843786" y="220390"/>
              <a:ext cx="776592" cy="747286"/>
              <a:chOff x="0" y="0"/>
              <a:chExt cx="560673" cy="539515"/>
            </a:xfrm>
          </p:grpSpPr>
          <p:sp>
            <p:nvSpPr>
              <p:cNvPr id="33" name="Freeform 33"/>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34" name="TextBox 34"/>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35" name="Group 35"/>
            <p:cNvGrpSpPr/>
            <p:nvPr/>
          </p:nvGrpSpPr>
          <p:grpSpPr>
            <a:xfrm rot="-2700000">
              <a:off x="751131" y="771112"/>
              <a:ext cx="218108" cy="73231"/>
              <a:chOff x="0" y="0"/>
              <a:chExt cx="157466" cy="52870"/>
            </a:xfrm>
          </p:grpSpPr>
          <p:sp>
            <p:nvSpPr>
              <p:cNvPr id="36" name="Freeform 36"/>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37" name="TextBox 37"/>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38" name="Group 38"/>
            <p:cNvGrpSpPr/>
            <p:nvPr/>
          </p:nvGrpSpPr>
          <p:grpSpPr>
            <a:xfrm>
              <a:off x="860610" y="236370"/>
              <a:ext cx="741846" cy="814932"/>
              <a:chOff x="0" y="0"/>
              <a:chExt cx="535588" cy="588354"/>
            </a:xfrm>
          </p:grpSpPr>
          <p:sp>
            <p:nvSpPr>
              <p:cNvPr id="39" name="Freeform 39"/>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40" name="TextBox 40"/>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41" name="Group 41"/>
            <p:cNvGrpSpPr/>
            <p:nvPr/>
          </p:nvGrpSpPr>
          <p:grpSpPr>
            <a:xfrm>
              <a:off x="0" y="806705"/>
              <a:ext cx="2475899" cy="402215"/>
              <a:chOff x="0" y="0"/>
              <a:chExt cx="1787516" cy="290386"/>
            </a:xfrm>
          </p:grpSpPr>
          <p:sp>
            <p:nvSpPr>
              <p:cNvPr id="42" name="Freeform 42"/>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43" name="TextBox 43"/>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44" name="Group 44"/>
            <p:cNvGrpSpPr/>
            <p:nvPr/>
          </p:nvGrpSpPr>
          <p:grpSpPr>
            <a:xfrm>
              <a:off x="990591" y="23206"/>
              <a:ext cx="481884" cy="426329"/>
              <a:chOff x="0" y="0"/>
              <a:chExt cx="347904" cy="307795"/>
            </a:xfrm>
          </p:grpSpPr>
          <p:sp>
            <p:nvSpPr>
              <p:cNvPr id="45" name="Freeform 45"/>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46" name="TextBox 46"/>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47" name="Group 47"/>
            <p:cNvGrpSpPr/>
            <p:nvPr/>
          </p:nvGrpSpPr>
          <p:grpSpPr>
            <a:xfrm>
              <a:off x="0" y="998793"/>
              <a:ext cx="2475899" cy="123219"/>
              <a:chOff x="0" y="0"/>
              <a:chExt cx="1787516" cy="88960"/>
            </a:xfrm>
          </p:grpSpPr>
          <p:sp>
            <p:nvSpPr>
              <p:cNvPr id="48" name="Freeform 48"/>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49" name="TextBox 49"/>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50" name="Group 50"/>
            <p:cNvGrpSpPr/>
            <p:nvPr/>
          </p:nvGrpSpPr>
          <p:grpSpPr>
            <a:xfrm>
              <a:off x="0" y="1078685"/>
              <a:ext cx="2475899" cy="150937"/>
              <a:chOff x="0" y="0"/>
              <a:chExt cx="1787516" cy="108971"/>
            </a:xfrm>
          </p:grpSpPr>
          <p:sp>
            <p:nvSpPr>
              <p:cNvPr id="51" name="Freeform 51"/>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52" name="TextBox 52"/>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53" name="AutoShape 53"/>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54" name="AutoShape 54"/>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55" name="AutoShape 55"/>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56" name="Group 56"/>
            <p:cNvGrpSpPr/>
            <p:nvPr/>
          </p:nvGrpSpPr>
          <p:grpSpPr>
            <a:xfrm>
              <a:off x="0" y="1191546"/>
              <a:ext cx="2475899" cy="17374"/>
              <a:chOff x="0" y="0"/>
              <a:chExt cx="1787516" cy="12543"/>
            </a:xfrm>
          </p:grpSpPr>
          <p:sp>
            <p:nvSpPr>
              <p:cNvPr id="57" name="Freeform 57"/>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58" name="TextBox 58"/>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59" name="Group 59"/>
            <p:cNvGrpSpPr/>
            <p:nvPr/>
          </p:nvGrpSpPr>
          <p:grpSpPr>
            <a:xfrm rot="2700000">
              <a:off x="1512342" y="779290"/>
              <a:ext cx="234463" cy="56875"/>
              <a:chOff x="0" y="0"/>
              <a:chExt cx="169275" cy="41062"/>
            </a:xfrm>
          </p:grpSpPr>
          <p:sp>
            <p:nvSpPr>
              <p:cNvPr id="60" name="Freeform 60"/>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61" name="TextBox 61"/>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62" name="Group 62"/>
            <p:cNvGrpSpPr/>
            <p:nvPr/>
          </p:nvGrpSpPr>
          <p:grpSpPr>
            <a:xfrm>
              <a:off x="0" y="1186918"/>
              <a:ext cx="2475899" cy="51001"/>
              <a:chOff x="0" y="0"/>
              <a:chExt cx="1787516" cy="36821"/>
            </a:xfrm>
          </p:grpSpPr>
          <p:sp>
            <p:nvSpPr>
              <p:cNvPr id="63" name="Freeform 63"/>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64" name="TextBox 64"/>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65" name="Group 65"/>
            <p:cNvGrpSpPr/>
            <p:nvPr/>
          </p:nvGrpSpPr>
          <p:grpSpPr>
            <a:xfrm>
              <a:off x="1605779" y="599360"/>
              <a:ext cx="47588" cy="159157"/>
              <a:chOff x="0" y="0"/>
              <a:chExt cx="243028" cy="812800"/>
            </a:xfrm>
          </p:grpSpPr>
          <p:sp>
            <p:nvSpPr>
              <p:cNvPr id="66" name="Freeform 66"/>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67" name="TextBox 67"/>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68" name="Group 68"/>
            <p:cNvGrpSpPr/>
            <p:nvPr/>
          </p:nvGrpSpPr>
          <p:grpSpPr>
            <a:xfrm>
              <a:off x="1151630" y="109289"/>
              <a:ext cx="183597" cy="174561"/>
              <a:chOff x="0" y="0"/>
              <a:chExt cx="870813" cy="827953"/>
            </a:xfrm>
          </p:grpSpPr>
          <p:sp>
            <p:nvSpPr>
              <p:cNvPr id="69" name="Freeform 69"/>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70" name="TextBox 70"/>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71" name="Group 71"/>
            <p:cNvGrpSpPr/>
            <p:nvPr/>
          </p:nvGrpSpPr>
          <p:grpSpPr>
            <a:xfrm>
              <a:off x="1139145" y="118432"/>
              <a:ext cx="183597" cy="171366"/>
              <a:chOff x="0" y="0"/>
              <a:chExt cx="870813" cy="812800"/>
            </a:xfrm>
          </p:grpSpPr>
          <p:sp>
            <p:nvSpPr>
              <p:cNvPr id="72" name="Freeform 72"/>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73" name="TextBox 73"/>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74" name="Group 74"/>
            <p:cNvGrpSpPr/>
            <p:nvPr/>
          </p:nvGrpSpPr>
          <p:grpSpPr>
            <a:xfrm>
              <a:off x="813022" y="586554"/>
              <a:ext cx="47588" cy="159157"/>
              <a:chOff x="0" y="0"/>
              <a:chExt cx="243028" cy="812800"/>
            </a:xfrm>
          </p:grpSpPr>
          <p:sp>
            <p:nvSpPr>
              <p:cNvPr id="75" name="Freeform 75"/>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6" name="TextBox 76"/>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grpSp>
        <p:nvGrpSpPr>
          <p:cNvPr id="77" name="Group 77"/>
          <p:cNvGrpSpPr/>
          <p:nvPr/>
        </p:nvGrpSpPr>
        <p:grpSpPr>
          <a:xfrm>
            <a:off x="1777478" y="2969799"/>
            <a:ext cx="14143485" cy="702845"/>
            <a:chOff x="0" y="0"/>
            <a:chExt cx="18857980" cy="937127"/>
          </a:xfrm>
        </p:grpSpPr>
        <p:grpSp>
          <p:nvGrpSpPr>
            <p:cNvPr id="78" name="Group 78"/>
            <p:cNvGrpSpPr/>
            <p:nvPr/>
          </p:nvGrpSpPr>
          <p:grpSpPr>
            <a:xfrm>
              <a:off x="0" y="0"/>
              <a:ext cx="18857980" cy="937127"/>
              <a:chOff x="0" y="0"/>
              <a:chExt cx="3772573" cy="187474"/>
            </a:xfrm>
          </p:grpSpPr>
          <p:sp>
            <p:nvSpPr>
              <p:cNvPr id="79" name="Freeform 79"/>
              <p:cNvSpPr/>
              <p:nvPr/>
            </p:nvSpPr>
            <p:spPr>
              <a:xfrm>
                <a:off x="0" y="0"/>
                <a:ext cx="3772574" cy="187474"/>
              </a:xfrm>
              <a:custGeom>
                <a:avLst/>
                <a:gdLst/>
                <a:ahLst/>
                <a:cxnLst/>
                <a:rect l="l" t="t" r="r" b="b"/>
                <a:pathLst>
                  <a:path w="3772574" h="187474">
                    <a:moveTo>
                      <a:pt x="0" y="0"/>
                    </a:moveTo>
                    <a:lnTo>
                      <a:pt x="3772574" y="0"/>
                    </a:lnTo>
                    <a:lnTo>
                      <a:pt x="3772574" y="187474"/>
                    </a:lnTo>
                    <a:lnTo>
                      <a:pt x="0" y="187474"/>
                    </a:lnTo>
                    <a:close/>
                  </a:path>
                </a:pathLst>
              </a:custGeom>
              <a:solidFill>
                <a:srgbClr val="9BA0BB"/>
              </a:solidFill>
              <a:ln w="9525" cap="sq">
                <a:solidFill>
                  <a:srgbClr val="343D63"/>
                </a:solidFill>
                <a:prstDash val="solid"/>
                <a:miter/>
              </a:ln>
            </p:spPr>
            <p:txBody>
              <a:bodyPr/>
              <a:lstStyle/>
              <a:p>
                <a:endParaRPr lang="ko-KR" altLang="en-US"/>
              </a:p>
            </p:txBody>
          </p:sp>
          <p:sp>
            <p:nvSpPr>
              <p:cNvPr id="80" name="TextBox 80"/>
              <p:cNvSpPr txBox="1"/>
              <p:nvPr/>
            </p:nvSpPr>
            <p:spPr>
              <a:xfrm>
                <a:off x="0" y="-47625"/>
                <a:ext cx="3772573" cy="235099"/>
              </a:xfrm>
              <a:prstGeom prst="rect">
                <a:avLst/>
              </a:prstGeom>
            </p:spPr>
            <p:txBody>
              <a:bodyPr lIns="50800" tIns="50800" rIns="50800" bIns="50800" rtlCol="0" anchor="ctr"/>
              <a:lstStyle/>
              <a:p>
                <a:pPr marL="0" lvl="0" indent="0" algn="ctr">
                  <a:lnSpc>
                    <a:spcPts val="3079"/>
                  </a:lnSpc>
                  <a:spcBef>
                    <a:spcPct val="0"/>
                  </a:spcBef>
                </a:pPr>
                <a:endParaRPr/>
              </a:p>
            </p:txBody>
          </p:sp>
        </p:grpSp>
        <p:sp>
          <p:nvSpPr>
            <p:cNvPr id="81" name="TextBox 81"/>
            <p:cNvSpPr txBox="1"/>
            <p:nvPr/>
          </p:nvSpPr>
          <p:spPr>
            <a:xfrm>
              <a:off x="7592275" y="97072"/>
              <a:ext cx="3673431" cy="676308"/>
            </a:xfrm>
            <a:prstGeom prst="rect">
              <a:avLst/>
            </a:prstGeom>
          </p:spPr>
          <p:txBody>
            <a:bodyPr lIns="0" tIns="0" rIns="0" bIns="0" rtlCol="0" anchor="t">
              <a:spAutoFit/>
            </a:bodyPr>
            <a:lstStyle/>
            <a:p>
              <a:pPr algn="ctr">
                <a:lnSpc>
                  <a:spcPts val="4200"/>
                </a:lnSpc>
              </a:pPr>
              <a:r>
                <a:rPr lang="en-US" sz="3000" b="1">
                  <a:solidFill>
                    <a:srgbClr val="FFFFFF"/>
                  </a:solidFill>
                  <a:latin typeface="TDTD순고딕 Bold"/>
                  <a:ea typeface="TDTD순고딕 Bold"/>
                  <a:cs typeface="TDTD순고딕 Bold"/>
                  <a:sym typeface="TDTD순고딕 Bold"/>
                </a:rPr>
                <a:t>중간 실험</a:t>
              </a:r>
            </a:p>
          </p:txBody>
        </p:sp>
      </p:grpSp>
      <p:sp>
        <p:nvSpPr>
          <p:cNvPr id="82" name="Freeform 82"/>
          <p:cNvSpPr/>
          <p:nvPr/>
        </p:nvSpPr>
        <p:spPr>
          <a:xfrm>
            <a:off x="4244833" y="3891763"/>
            <a:ext cx="9798334" cy="4807499"/>
          </a:xfrm>
          <a:custGeom>
            <a:avLst/>
            <a:gdLst/>
            <a:ahLst/>
            <a:cxnLst/>
            <a:rect l="l" t="t" r="r" b="b"/>
            <a:pathLst>
              <a:path w="9798334" h="4807499">
                <a:moveTo>
                  <a:pt x="0" y="0"/>
                </a:moveTo>
                <a:lnTo>
                  <a:pt x="9798334" y="0"/>
                </a:lnTo>
                <a:lnTo>
                  <a:pt x="9798334" y="4807499"/>
                </a:lnTo>
                <a:lnTo>
                  <a:pt x="0" y="4807499"/>
                </a:lnTo>
                <a:lnTo>
                  <a:pt x="0" y="0"/>
                </a:lnTo>
                <a:close/>
              </a:path>
            </a:pathLst>
          </a:custGeom>
          <a:blipFill>
            <a:blip r:embed="rId10"/>
            <a:stretch>
              <a:fillRect/>
            </a:stretch>
          </a:blipFill>
        </p:spPr>
        <p:txBody>
          <a:bodyPr/>
          <a:lstStyle/>
          <a:p>
            <a:endParaRPr lang="ko-KR" altLang="en-US"/>
          </a:p>
        </p:txBody>
      </p:sp>
      <p:sp>
        <p:nvSpPr>
          <p:cNvPr id="83" name="TextBox 83"/>
          <p:cNvSpPr txBox="1"/>
          <p:nvPr/>
        </p:nvSpPr>
        <p:spPr>
          <a:xfrm>
            <a:off x="1243131" y="1496599"/>
            <a:ext cx="1337285" cy="104780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04</a:t>
            </a:r>
          </a:p>
        </p:txBody>
      </p:sp>
      <p:sp>
        <p:nvSpPr>
          <p:cNvPr id="84" name="TextBox 84"/>
          <p:cNvSpPr txBox="1"/>
          <p:nvPr/>
        </p:nvSpPr>
        <p:spPr>
          <a:xfrm>
            <a:off x="2580416" y="1414049"/>
            <a:ext cx="1429313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세부 실험 내용 (중반)</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1776878" y="3828413"/>
            <a:ext cx="14144085" cy="5104257"/>
            <a:chOff x="0" y="0"/>
            <a:chExt cx="3772734" cy="1361488"/>
          </a:xfrm>
        </p:grpSpPr>
        <p:sp>
          <p:nvSpPr>
            <p:cNvPr id="22" name="Freeform 22"/>
            <p:cNvSpPr/>
            <p:nvPr/>
          </p:nvSpPr>
          <p:spPr>
            <a:xfrm>
              <a:off x="0" y="0"/>
              <a:ext cx="3772734" cy="1361488"/>
            </a:xfrm>
            <a:custGeom>
              <a:avLst/>
              <a:gdLst/>
              <a:ahLst/>
              <a:cxnLst/>
              <a:rect l="l" t="t" r="r" b="b"/>
              <a:pathLst>
                <a:path w="3772734" h="1361488">
                  <a:moveTo>
                    <a:pt x="0" y="0"/>
                  </a:moveTo>
                  <a:lnTo>
                    <a:pt x="3772734" y="0"/>
                  </a:lnTo>
                  <a:lnTo>
                    <a:pt x="3772734" y="1361488"/>
                  </a:lnTo>
                  <a:lnTo>
                    <a:pt x="0" y="1361488"/>
                  </a:lnTo>
                  <a:close/>
                </a:path>
              </a:pathLst>
            </a:custGeom>
            <a:solidFill>
              <a:srgbClr val="FFFFFF"/>
            </a:solidFill>
            <a:ln w="9525" cap="sq">
              <a:solidFill>
                <a:srgbClr val="343D63"/>
              </a:solidFill>
              <a:prstDash val="solid"/>
              <a:miter/>
            </a:ln>
          </p:spPr>
          <p:txBody>
            <a:bodyPr/>
            <a:lstStyle/>
            <a:p>
              <a:endParaRPr lang="ko-KR" altLang="en-US"/>
            </a:p>
          </p:txBody>
        </p:sp>
        <p:sp>
          <p:nvSpPr>
            <p:cNvPr id="23" name="TextBox 23"/>
            <p:cNvSpPr txBox="1"/>
            <p:nvPr/>
          </p:nvSpPr>
          <p:spPr>
            <a:xfrm>
              <a:off x="0" y="-47625"/>
              <a:ext cx="3772734" cy="1409113"/>
            </a:xfrm>
            <a:prstGeom prst="rect">
              <a:avLst/>
            </a:prstGeom>
          </p:spPr>
          <p:txBody>
            <a:bodyPr lIns="50800" tIns="50800" rIns="50800" bIns="50800" rtlCol="0" anchor="ctr"/>
            <a:lstStyle/>
            <a:p>
              <a:pPr algn="ctr">
                <a:lnSpc>
                  <a:spcPts val="2940"/>
                </a:lnSpc>
              </a:pPr>
              <a:endParaRPr/>
            </a:p>
          </p:txBody>
        </p:sp>
      </p:grpSp>
      <p:sp>
        <p:nvSpPr>
          <p:cNvPr id="24" name="TextBox 24"/>
          <p:cNvSpPr txBox="1"/>
          <p:nvPr/>
        </p:nvSpPr>
        <p:spPr>
          <a:xfrm>
            <a:off x="1243131" y="1496599"/>
            <a:ext cx="1337285" cy="104780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04</a:t>
            </a:r>
          </a:p>
        </p:txBody>
      </p:sp>
      <p:sp>
        <p:nvSpPr>
          <p:cNvPr id="25" name="TextBox 25"/>
          <p:cNvSpPr txBox="1"/>
          <p:nvPr/>
        </p:nvSpPr>
        <p:spPr>
          <a:xfrm>
            <a:off x="2580416" y="1414049"/>
            <a:ext cx="1429313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세부 실험 내용 (후반)</a:t>
            </a:r>
          </a:p>
        </p:txBody>
      </p:sp>
      <p:grpSp>
        <p:nvGrpSpPr>
          <p:cNvPr id="26" name="Group 26"/>
          <p:cNvGrpSpPr/>
          <p:nvPr/>
        </p:nvGrpSpPr>
        <p:grpSpPr>
          <a:xfrm>
            <a:off x="1777478" y="2969799"/>
            <a:ext cx="14143485" cy="702845"/>
            <a:chOff x="0" y="0"/>
            <a:chExt cx="18857980" cy="937127"/>
          </a:xfrm>
        </p:grpSpPr>
        <p:grpSp>
          <p:nvGrpSpPr>
            <p:cNvPr id="27" name="Group 27"/>
            <p:cNvGrpSpPr/>
            <p:nvPr/>
          </p:nvGrpSpPr>
          <p:grpSpPr>
            <a:xfrm>
              <a:off x="0" y="0"/>
              <a:ext cx="18857980" cy="937127"/>
              <a:chOff x="0" y="0"/>
              <a:chExt cx="3772573" cy="187474"/>
            </a:xfrm>
          </p:grpSpPr>
          <p:sp>
            <p:nvSpPr>
              <p:cNvPr id="28" name="Freeform 28"/>
              <p:cNvSpPr/>
              <p:nvPr/>
            </p:nvSpPr>
            <p:spPr>
              <a:xfrm>
                <a:off x="0" y="0"/>
                <a:ext cx="3772574" cy="187474"/>
              </a:xfrm>
              <a:custGeom>
                <a:avLst/>
                <a:gdLst/>
                <a:ahLst/>
                <a:cxnLst/>
                <a:rect l="l" t="t" r="r" b="b"/>
                <a:pathLst>
                  <a:path w="3772574" h="187474">
                    <a:moveTo>
                      <a:pt x="0" y="0"/>
                    </a:moveTo>
                    <a:lnTo>
                      <a:pt x="3772574" y="0"/>
                    </a:lnTo>
                    <a:lnTo>
                      <a:pt x="3772574" y="187474"/>
                    </a:lnTo>
                    <a:lnTo>
                      <a:pt x="0" y="187474"/>
                    </a:lnTo>
                    <a:close/>
                  </a:path>
                </a:pathLst>
              </a:custGeom>
              <a:solidFill>
                <a:srgbClr val="7D83A6"/>
              </a:solidFill>
              <a:ln w="9525" cap="sq">
                <a:solidFill>
                  <a:srgbClr val="343D63"/>
                </a:solidFill>
                <a:prstDash val="solid"/>
                <a:miter/>
              </a:ln>
            </p:spPr>
            <p:txBody>
              <a:bodyPr/>
              <a:lstStyle/>
              <a:p>
                <a:endParaRPr lang="ko-KR" altLang="en-US"/>
              </a:p>
            </p:txBody>
          </p:sp>
          <p:sp>
            <p:nvSpPr>
              <p:cNvPr id="29" name="TextBox 29"/>
              <p:cNvSpPr txBox="1"/>
              <p:nvPr/>
            </p:nvSpPr>
            <p:spPr>
              <a:xfrm>
                <a:off x="0" y="-47625"/>
                <a:ext cx="3772573" cy="235099"/>
              </a:xfrm>
              <a:prstGeom prst="rect">
                <a:avLst/>
              </a:prstGeom>
            </p:spPr>
            <p:txBody>
              <a:bodyPr lIns="50800" tIns="50800" rIns="50800" bIns="50800" rtlCol="0" anchor="ctr"/>
              <a:lstStyle/>
              <a:p>
                <a:pPr marL="0" lvl="0" indent="0" algn="ctr">
                  <a:lnSpc>
                    <a:spcPts val="3079"/>
                  </a:lnSpc>
                  <a:spcBef>
                    <a:spcPct val="0"/>
                  </a:spcBef>
                </a:pPr>
                <a:endParaRPr/>
              </a:p>
            </p:txBody>
          </p:sp>
        </p:grpSp>
        <p:sp>
          <p:nvSpPr>
            <p:cNvPr id="30" name="TextBox 30"/>
            <p:cNvSpPr txBox="1"/>
            <p:nvPr/>
          </p:nvSpPr>
          <p:spPr>
            <a:xfrm>
              <a:off x="7592275" y="97072"/>
              <a:ext cx="3673431" cy="676308"/>
            </a:xfrm>
            <a:prstGeom prst="rect">
              <a:avLst/>
            </a:prstGeom>
          </p:spPr>
          <p:txBody>
            <a:bodyPr lIns="0" tIns="0" rIns="0" bIns="0" rtlCol="0" anchor="t">
              <a:spAutoFit/>
            </a:bodyPr>
            <a:lstStyle/>
            <a:p>
              <a:pPr marL="0" lvl="0" indent="0" algn="ctr">
                <a:lnSpc>
                  <a:spcPts val="4200"/>
                </a:lnSpc>
                <a:spcBef>
                  <a:spcPct val="0"/>
                </a:spcBef>
              </a:pPr>
              <a:r>
                <a:rPr lang="en-US" sz="3000" b="1" u="none" strike="noStrike">
                  <a:solidFill>
                    <a:srgbClr val="FFFFFF"/>
                  </a:solidFill>
                  <a:latin typeface="TDTD순고딕 Bold"/>
                  <a:ea typeface="TDTD순고딕 Bold"/>
                  <a:cs typeface="TDTD순고딕 Bold"/>
                  <a:sym typeface="TDTD순고딕 Bold"/>
                </a:rPr>
                <a:t>최종 실험</a:t>
              </a:r>
            </a:p>
          </p:txBody>
        </p:sp>
      </p:grpSp>
      <p:sp>
        <p:nvSpPr>
          <p:cNvPr id="31" name="TextBox 31"/>
          <p:cNvSpPr txBox="1"/>
          <p:nvPr/>
        </p:nvSpPr>
        <p:spPr>
          <a:xfrm>
            <a:off x="1777478" y="3929820"/>
            <a:ext cx="13966700" cy="11990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learning rate scheduling만으로도 avg. 0.2에 도달하는 경우 policy collapse가 반복적으로 나타나는 것을 확인할 수 있었고 추가로 clip_range를 2.0 → 1.5 → 1로 100만 step마다 조정하였고, target_kl을 초반 100만 step에서는 0.2 → 이후에는 0.1로 설정하여 policy collapse를 방지하였다.   </a:t>
            </a:r>
          </a:p>
        </p:txBody>
      </p:sp>
      <p:grpSp>
        <p:nvGrpSpPr>
          <p:cNvPr id="32" name="Group 32"/>
          <p:cNvGrpSpPr/>
          <p:nvPr/>
        </p:nvGrpSpPr>
        <p:grpSpPr>
          <a:xfrm>
            <a:off x="1777478" y="8435923"/>
            <a:ext cx="5007165" cy="318110"/>
            <a:chOff x="0" y="0"/>
            <a:chExt cx="6676221" cy="424147"/>
          </a:xfrm>
        </p:grpSpPr>
        <p:pic>
          <p:nvPicPr>
            <p:cNvPr id="33" name="Picture 33"/>
            <p:cNvPicPr>
              <a:picLocks noChangeAspect="1"/>
            </p:cNvPicPr>
            <p:nvPr/>
          </p:nvPicPr>
          <p:blipFill>
            <a:blip r:embed="rId4"/>
            <a:stretch>
              <a:fillRect/>
            </a:stretch>
          </p:blipFill>
          <p:spPr>
            <a:xfrm>
              <a:off x="1275234" y="-286549"/>
              <a:ext cx="3438588" cy="965827"/>
            </a:xfrm>
            <a:prstGeom prst="rect">
              <a:avLst/>
            </a:prstGeom>
          </p:spPr>
        </p:pic>
        <p:sp>
          <p:nvSpPr>
            <p:cNvPr id="34" name="TextBox 34"/>
            <p:cNvSpPr txBox="1"/>
            <p:nvPr/>
          </p:nvSpPr>
          <p:spPr>
            <a:xfrm>
              <a:off x="0" y="-47625"/>
              <a:ext cx="1863733" cy="471772"/>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D4569"/>
                  </a:solidFill>
                  <a:latin typeface="TDTD순고딕"/>
                  <a:ea typeface="TDTD순고딕"/>
                  <a:cs typeface="TDTD순고딕"/>
                  <a:sym typeface="TDTD순고딕"/>
                </a:rPr>
                <a:t>avg:</a:t>
              </a:r>
            </a:p>
          </p:txBody>
        </p:sp>
        <p:sp>
          <p:nvSpPr>
            <p:cNvPr id="35" name="TextBox 35"/>
            <p:cNvSpPr txBox="1"/>
            <p:nvPr/>
          </p:nvSpPr>
          <p:spPr>
            <a:xfrm>
              <a:off x="4632545" y="-6574"/>
              <a:ext cx="2043676" cy="373795"/>
            </a:xfrm>
            <a:prstGeom prst="rect">
              <a:avLst/>
            </a:prstGeom>
          </p:spPr>
          <p:txBody>
            <a:bodyPr lIns="0" tIns="0" rIns="0" bIns="0" rtlCol="0" anchor="t">
              <a:spAutoFit/>
            </a:bodyPr>
            <a:lstStyle/>
            <a:p>
              <a:pPr algn="l">
                <a:lnSpc>
                  <a:spcPts val="2399"/>
                </a:lnSpc>
                <a:spcBef>
                  <a:spcPct val="0"/>
                </a:spcBef>
              </a:pPr>
              <a:r>
                <a:rPr lang="en-US" sz="1713">
                  <a:solidFill>
                    <a:srgbClr val="031CFF"/>
                  </a:solidFill>
                  <a:latin typeface="TDTD순고딕"/>
                  <a:ea typeface="TDTD순고딕"/>
                  <a:cs typeface="TDTD순고딕"/>
                  <a:sym typeface="TDTD순고딕"/>
                </a:rPr>
                <a:t>(최종 약 55%)</a:t>
              </a:r>
            </a:p>
          </p:txBody>
        </p:sp>
      </p:grpSp>
      <p:grpSp>
        <p:nvGrpSpPr>
          <p:cNvPr id="36" name="Group 36"/>
          <p:cNvGrpSpPr/>
          <p:nvPr/>
        </p:nvGrpSpPr>
        <p:grpSpPr>
          <a:xfrm>
            <a:off x="16155747" y="5221632"/>
            <a:ext cx="717803" cy="565652"/>
            <a:chOff x="0" y="0"/>
            <a:chExt cx="957071" cy="754203"/>
          </a:xfrm>
        </p:grpSpPr>
        <p:sp>
          <p:nvSpPr>
            <p:cNvPr id="37" name="Freeform 37"/>
            <p:cNvSpPr/>
            <p:nvPr/>
          </p:nvSpPr>
          <p:spPr>
            <a:xfrm rot="-5400000">
              <a:off x="-141927" y="141927"/>
              <a:ext cx="754203" cy="470348"/>
            </a:xfrm>
            <a:custGeom>
              <a:avLst/>
              <a:gdLst/>
              <a:ahLst/>
              <a:cxnLst/>
              <a:rect l="l" t="t" r="r" b="b"/>
              <a:pathLst>
                <a:path w="754203" h="470348">
                  <a:moveTo>
                    <a:pt x="0" y="0"/>
                  </a:moveTo>
                  <a:lnTo>
                    <a:pt x="754202" y="0"/>
                  </a:lnTo>
                  <a:lnTo>
                    <a:pt x="754202" y="470348"/>
                  </a:lnTo>
                  <a:lnTo>
                    <a:pt x="0" y="4703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38" name="Freeform 38"/>
            <p:cNvSpPr/>
            <p:nvPr/>
          </p:nvSpPr>
          <p:spPr>
            <a:xfrm rot="-5400000">
              <a:off x="101434"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39" name="Freeform 39"/>
            <p:cNvSpPr/>
            <p:nvPr/>
          </p:nvSpPr>
          <p:spPr>
            <a:xfrm rot="-5400000">
              <a:off x="344795"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grpSp>
      <p:grpSp>
        <p:nvGrpSpPr>
          <p:cNvPr id="40" name="Group 40"/>
          <p:cNvGrpSpPr/>
          <p:nvPr/>
        </p:nvGrpSpPr>
        <p:grpSpPr>
          <a:xfrm>
            <a:off x="8215538" y="200151"/>
            <a:ext cx="1856924" cy="928439"/>
            <a:chOff x="0" y="0"/>
            <a:chExt cx="2475899" cy="1237919"/>
          </a:xfrm>
        </p:grpSpPr>
        <p:grpSp>
          <p:nvGrpSpPr>
            <p:cNvPr id="41" name="Group 41"/>
            <p:cNvGrpSpPr/>
            <p:nvPr/>
          </p:nvGrpSpPr>
          <p:grpSpPr>
            <a:xfrm>
              <a:off x="978382" y="0"/>
              <a:ext cx="505122" cy="402903"/>
              <a:chOff x="0" y="0"/>
              <a:chExt cx="364681" cy="290882"/>
            </a:xfrm>
          </p:grpSpPr>
          <p:sp>
            <p:nvSpPr>
              <p:cNvPr id="42" name="Freeform 42"/>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43" name="TextBox 43"/>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44" name="Group 44"/>
            <p:cNvGrpSpPr/>
            <p:nvPr/>
          </p:nvGrpSpPr>
          <p:grpSpPr>
            <a:xfrm>
              <a:off x="843786" y="220390"/>
              <a:ext cx="776592" cy="747286"/>
              <a:chOff x="0" y="0"/>
              <a:chExt cx="560673" cy="539515"/>
            </a:xfrm>
          </p:grpSpPr>
          <p:sp>
            <p:nvSpPr>
              <p:cNvPr id="45" name="Freeform 45"/>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46" name="TextBox 46"/>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47" name="Group 47"/>
            <p:cNvGrpSpPr/>
            <p:nvPr/>
          </p:nvGrpSpPr>
          <p:grpSpPr>
            <a:xfrm rot="-2700000">
              <a:off x="751131" y="771112"/>
              <a:ext cx="218108" cy="73231"/>
              <a:chOff x="0" y="0"/>
              <a:chExt cx="157466" cy="52870"/>
            </a:xfrm>
          </p:grpSpPr>
          <p:sp>
            <p:nvSpPr>
              <p:cNvPr id="48" name="Freeform 48"/>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49" name="TextBox 49"/>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50" name="Group 50"/>
            <p:cNvGrpSpPr/>
            <p:nvPr/>
          </p:nvGrpSpPr>
          <p:grpSpPr>
            <a:xfrm>
              <a:off x="860610" y="236370"/>
              <a:ext cx="741846" cy="814932"/>
              <a:chOff x="0" y="0"/>
              <a:chExt cx="535588" cy="588354"/>
            </a:xfrm>
          </p:grpSpPr>
          <p:sp>
            <p:nvSpPr>
              <p:cNvPr id="51" name="Freeform 51"/>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52" name="TextBox 52"/>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53" name="Group 53"/>
            <p:cNvGrpSpPr/>
            <p:nvPr/>
          </p:nvGrpSpPr>
          <p:grpSpPr>
            <a:xfrm>
              <a:off x="0" y="806705"/>
              <a:ext cx="2475899" cy="402215"/>
              <a:chOff x="0" y="0"/>
              <a:chExt cx="1787516" cy="290386"/>
            </a:xfrm>
          </p:grpSpPr>
          <p:sp>
            <p:nvSpPr>
              <p:cNvPr id="54" name="Freeform 54"/>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55" name="TextBox 55"/>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56" name="Group 56"/>
            <p:cNvGrpSpPr/>
            <p:nvPr/>
          </p:nvGrpSpPr>
          <p:grpSpPr>
            <a:xfrm>
              <a:off x="990591" y="23206"/>
              <a:ext cx="481884" cy="426329"/>
              <a:chOff x="0" y="0"/>
              <a:chExt cx="347904" cy="307795"/>
            </a:xfrm>
          </p:grpSpPr>
          <p:sp>
            <p:nvSpPr>
              <p:cNvPr id="57" name="Freeform 57"/>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58" name="TextBox 58"/>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59" name="Group 59"/>
            <p:cNvGrpSpPr/>
            <p:nvPr/>
          </p:nvGrpSpPr>
          <p:grpSpPr>
            <a:xfrm>
              <a:off x="0" y="998793"/>
              <a:ext cx="2475899" cy="123219"/>
              <a:chOff x="0" y="0"/>
              <a:chExt cx="1787516" cy="88960"/>
            </a:xfrm>
          </p:grpSpPr>
          <p:sp>
            <p:nvSpPr>
              <p:cNvPr id="60" name="Freeform 60"/>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61" name="TextBox 61"/>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62" name="Group 62"/>
            <p:cNvGrpSpPr/>
            <p:nvPr/>
          </p:nvGrpSpPr>
          <p:grpSpPr>
            <a:xfrm>
              <a:off x="0" y="1078685"/>
              <a:ext cx="2475899" cy="150937"/>
              <a:chOff x="0" y="0"/>
              <a:chExt cx="1787516" cy="108971"/>
            </a:xfrm>
          </p:grpSpPr>
          <p:sp>
            <p:nvSpPr>
              <p:cNvPr id="63" name="Freeform 63"/>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64" name="TextBox 64"/>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65" name="AutoShape 65"/>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66" name="AutoShape 66"/>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67" name="AutoShape 67"/>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68" name="Group 68"/>
            <p:cNvGrpSpPr/>
            <p:nvPr/>
          </p:nvGrpSpPr>
          <p:grpSpPr>
            <a:xfrm>
              <a:off x="0" y="1191546"/>
              <a:ext cx="2475899" cy="17374"/>
              <a:chOff x="0" y="0"/>
              <a:chExt cx="1787516" cy="12543"/>
            </a:xfrm>
          </p:grpSpPr>
          <p:sp>
            <p:nvSpPr>
              <p:cNvPr id="69" name="Freeform 69"/>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70" name="TextBox 70"/>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71" name="Group 71"/>
            <p:cNvGrpSpPr/>
            <p:nvPr/>
          </p:nvGrpSpPr>
          <p:grpSpPr>
            <a:xfrm rot="2700000">
              <a:off x="1512342" y="779290"/>
              <a:ext cx="234463" cy="56875"/>
              <a:chOff x="0" y="0"/>
              <a:chExt cx="169275" cy="41062"/>
            </a:xfrm>
          </p:grpSpPr>
          <p:sp>
            <p:nvSpPr>
              <p:cNvPr id="72" name="Freeform 72"/>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73" name="TextBox 73"/>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74" name="Group 74"/>
            <p:cNvGrpSpPr/>
            <p:nvPr/>
          </p:nvGrpSpPr>
          <p:grpSpPr>
            <a:xfrm>
              <a:off x="0" y="1186918"/>
              <a:ext cx="2475899" cy="51001"/>
              <a:chOff x="0" y="0"/>
              <a:chExt cx="1787516" cy="36821"/>
            </a:xfrm>
          </p:grpSpPr>
          <p:sp>
            <p:nvSpPr>
              <p:cNvPr id="75" name="Freeform 75"/>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76" name="TextBox 76"/>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77" name="Group 77"/>
            <p:cNvGrpSpPr/>
            <p:nvPr/>
          </p:nvGrpSpPr>
          <p:grpSpPr>
            <a:xfrm>
              <a:off x="1605779" y="599360"/>
              <a:ext cx="47588" cy="159157"/>
              <a:chOff x="0" y="0"/>
              <a:chExt cx="243028" cy="812800"/>
            </a:xfrm>
          </p:grpSpPr>
          <p:sp>
            <p:nvSpPr>
              <p:cNvPr id="78" name="Freeform 78"/>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9" name="TextBox 79"/>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80" name="Group 80"/>
            <p:cNvGrpSpPr/>
            <p:nvPr/>
          </p:nvGrpSpPr>
          <p:grpSpPr>
            <a:xfrm>
              <a:off x="1151630" y="109289"/>
              <a:ext cx="183597" cy="174561"/>
              <a:chOff x="0" y="0"/>
              <a:chExt cx="870813" cy="827953"/>
            </a:xfrm>
          </p:grpSpPr>
          <p:sp>
            <p:nvSpPr>
              <p:cNvPr id="81" name="Freeform 81"/>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82" name="TextBox 82"/>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83" name="Group 83"/>
            <p:cNvGrpSpPr/>
            <p:nvPr/>
          </p:nvGrpSpPr>
          <p:grpSpPr>
            <a:xfrm>
              <a:off x="1139145" y="118432"/>
              <a:ext cx="183597" cy="171366"/>
              <a:chOff x="0" y="0"/>
              <a:chExt cx="870813" cy="812800"/>
            </a:xfrm>
          </p:grpSpPr>
          <p:sp>
            <p:nvSpPr>
              <p:cNvPr id="84" name="Freeform 84"/>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85" name="TextBox 85"/>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86" name="Group 86"/>
            <p:cNvGrpSpPr/>
            <p:nvPr/>
          </p:nvGrpSpPr>
          <p:grpSpPr>
            <a:xfrm>
              <a:off x="813022" y="586554"/>
              <a:ext cx="47588" cy="159157"/>
              <a:chOff x="0" y="0"/>
              <a:chExt cx="243028" cy="812800"/>
            </a:xfrm>
          </p:grpSpPr>
          <p:sp>
            <p:nvSpPr>
              <p:cNvPr id="87" name="Freeform 87"/>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8" name="TextBox 88"/>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89" name="TextBox 89"/>
          <p:cNvSpPr txBox="1"/>
          <p:nvPr/>
        </p:nvSpPr>
        <p:spPr>
          <a:xfrm>
            <a:off x="1777478" y="5258274"/>
            <a:ext cx="13967300" cy="11990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학습 중에 policy collapse가 발생하면 해당 모델을 학습하는 데에 소요한 step이 무의미해지기 때문에 다소 보수적으로 안전하게 학습을 진행하였으며 이후 50만 step씩 반복하며 약 0.04~5의 avg.가 상승하는 것을 확인할 수 있었다</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1776878" y="3828413"/>
            <a:ext cx="14144085" cy="5104257"/>
            <a:chOff x="0" y="0"/>
            <a:chExt cx="3772734" cy="1361488"/>
          </a:xfrm>
        </p:grpSpPr>
        <p:sp>
          <p:nvSpPr>
            <p:cNvPr id="22" name="Freeform 22"/>
            <p:cNvSpPr/>
            <p:nvPr/>
          </p:nvSpPr>
          <p:spPr>
            <a:xfrm>
              <a:off x="0" y="0"/>
              <a:ext cx="3772734" cy="1361488"/>
            </a:xfrm>
            <a:custGeom>
              <a:avLst/>
              <a:gdLst/>
              <a:ahLst/>
              <a:cxnLst/>
              <a:rect l="l" t="t" r="r" b="b"/>
              <a:pathLst>
                <a:path w="3772734" h="1361488">
                  <a:moveTo>
                    <a:pt x="0" y="0"/>
                  </a:moveTo>
                  <a:lnTo>
                    <a:pt x="3772734" y="0"/>
                  </a:lnTo>
                  <a:lnTo>
                    <a:pt x="3772734" y="1361488"/>
                  </a:lnTo>
                  <a:lnTo>
                    <a:pt x="0" y="1361488"/>
                  </a:lnTo>
                  <a:close/>
                </a:path>
              </a:pathLst>
            </a:custGeom>
            <a:solidFill>
              <a:srgbClr val="FFFFFF"/>
            </a:solidFill>
            <a:ln w="9525" cap="sq">
              <a:solidFill>
                <a:srgbClr val="343D63"/>
              </a:solidFill>
              <a:prstDash val="solid"/>
              <a:miter/>
            </a:ln>
          </p:spPr>
          <p:txBody>
            <a:bodyPr/>
            <a:lstStyle/>
            <a:p>
              <a:endParaRPr lang="ko-KR" altLang="en-US"/>
            </a:p>
          </p:txBody>
        </p:sp>
        <p:sp>
          <p:nvSpPr>
            <p:cNvPr id="23" name="TextBox 23"/>
            <p:cNvSpPr txBox="1"/>
            <p:nvPr/>
          </p:nvSpPr>
          <p:spPr>
            <a:xfrm>
              <a:off x="0" y="-47625"/>
              <a:ext cx="3772734" cy="1409113"/>
            </a:xfrm>
            <a:prstGeom prst="rect">
              <a:avLst/>
            </a:prstGeom>
          </p:spPr>
          <p:txBody>
            <a:bodyPr lIns="50800" tIns="50800" rIns="50800" bIns="50800" rtlCol="0" anchor="ctr"/>
            <a:lstStyle/>
            <a:p>
              <a:pPr algn="ctr">
                <a:lnSpc>
                  <a:spcPts val="2940"/>
                </a:lnSpc>
              </a:pPr>
              <a:endParaRPr/>
            </a:p>
          </p:txBody>
        </p:sp>
      </p:grpSp>
      <p:grpSp>
        <p:nvGrpSpPr>
          <p:cNvPr id="24" name="Group 24"/>
          <p:cNvGrpSpPr/>
          <p:nvPr/>
        </p:nvGrpSpPr>
        <p:grpSpPr>
          <a:xfrm>
            <a:off x="1777478" y="2969799"/>
            <a:ext cx="14143485" cy="702845"/>
            <a:chOff x="0" y="0"/>
            <a:chExt cx="18857980" cy="937127"/>
          </a:xfrm>
        </p:grpSpPr>
        <p:grpSp>
          <p:nvGrpSpPr>
            <p:cNvPr id="25" name="Group 25"/>
            <p:cNvGrpSpPr/>
            <p:nvPr/>
          </p:nvGrpSpPr>
          <p:grpSpPr>
            <a:xfrm>
              <a:off x="0" y="0"/>
              <a:ext cx="18857980" cy="937127"/>
              <a:chOff x="0" y="0"/>
              <a:chExt cx="3772573" cy="187474"/>
            </a:xfrm>
          </p:grpSpPr>
          <p:sp>
            <p:nvSpPr>
              <p:cNvPr id="26" name="Freeform 26"/>
              <p:cNvSpPr/>
              <p:nvPr/>
            </p:nvSpPr>
            <p:spPr>
              <a:xfrm>
                <a:off x="0" y="0"/>
                <a:ext cx="3772574" cy="187474"/>
              </a:xfrm>
              <a:custGeom>
                <a:avLst/>
                <a:gdLst/>
                <a:ahLst/>
                <a:cxnLst/>
                <a:rect l="l" t="t" r="r" b="b"/>
                <a:pathLst>
                  <a:path w="3772574" h="187474">
                    <a:moveTo>
                      <a:pt x="0" y="0"/>
                    </a:moveTo>
                    <a:lnTo>
                      <a:pt x="3772574" y="0"/>
                    </a:lnTo>
                    <a:lnTo>
                      <a:pt x="3772574" y="187474"/>
                    </a:lnTo>
                    <a:lnTo>
                      <a:pt x="0" y="187474"/>
                    </a:lnTo>
                    <a:close/>
                  </a:path>
                </a:pathLst>
              </a:custGeom>
              <a:solidFill>
                <a:srgbClr val="7D83A6"/>
              </a:solidFill>
              <a:ln w="9525" cap="sq">
                <a:solidFill>
                  <a:srgbClr val="343D63"/>
                </a:solidFill>
                <a:prstDash val="solid"/>
                <a:miter/>
              </a:ln>
            </p:spPr>
            <p:txBody>
              <a:bodyPr/>
              <a:lstStyle/>
              <a:p>
                <a:endParaRPr lang="ko-KR" altLang="en-US"/>
              </a:p>
            </p:txBody>
          </p:sp>
          <p:sp>
            <p:nvSpPr>
              <p:cNvPr id="27" name="TextBox 27"/>
              <p:cNvSpPr txBox="1"/>
              <p:nvPr/>
            </p:nvSpPr>
            <p:spPr>
              <a:xfrm>
                <a:off x="0" y="-47625"/>
                <a:ext cx="3772573" cy="235099"/>
              </a:xfrm>
              <a:prstGeom prst="rect">
                <a:avLst/>
              </a:prstGeom>
            </p:spPr>
            <p:txBody>
              <a:bodyPr lIns="50800" tIns="50800" rIns="50800" bIns="50800" rtlCol="0" anchor="ctr"/>
              <a:lstStyle/>
              <a:p>
                <a:pPr marL="0" lvl="0" indent="0" algn="ctr">
                  <a:lnSpc>
                    <a:spcPts val="3079"/>
                  </a:lnSpc>
                  <a:spcBef>
                    <a:spcPct val="0"/>
                  </a:spcBef>
                </a:pPr>
                <a:endParaRPr/>
              </a:p>
            </p:txBody>
          </p:sp>
        </p:grpSp>
        <p:sp>
          <p:nvSpPr>
            <p:cNvPr id="28" name="TextBox 28"/>
            <p:cNvSpPr txBox="1"/>
            <p:nvPr/>
          </p:nvSpPr>
          <p:spPr>
            <a:xfrm>
              <a:off x="7592275" y="97072"/>
              <a:ext cx="3673431" cy="676308"/>
            </a:xfrm>
            <a:prstGeom prst="rect">
              <a:avLst/>
            </a:prstGeom>
          </p:spPr>
          <p:txBody>
            <a:bodyPr lIns="0" tIns="0" rIns="0" bIns="0" rtlCol="0" anchor="t">
              <a:spAutoFit/>
            </a:bodyPr>
            <a:lstStyle/>
            <a:p>
              <a:pPr marL="0" lvl="0" indent="0" algn="ctr">
                <a:lnSpc>
                  <a:spcPts val="4200"/>
                </a:lnSpc>
                <a:spcBef>
                  <a:spcPct val="0"/>
                </a:spcBef>
              </a:pPr>
              <a:r>
                <a:rPr lang="en-US" sz="3000" b="1" u="none" strike="noStrike">
                  <a:solidFill>
                    <a:srgbClr val="FFFFFF"/>
                  </a:solidFill>
                  <a:latin typeface="TDTD순고딕 Bold"/>
                  <a:ea typeface="TDTD순고딕 Bold"/>
                  <a:cs typeface="TDTD순고딕 Bold"/>
                  <a:sym typeface="TDTD순고딕 Bold"/>
                </a:rPr>
                <a:t>최종 실험</a:t>
              </a:r>
            </a:p>
          </p:txBody>
        </p:sp>
      </p:grpSp>
      <p:grpSp>
        <p:nvGrpSpPr>
          <p:cNvPr id="29" name="Group 29"/>
          <p:cNvGrpSpPr/>
          <p:nvPr/>
        </p:nvGrpSpPr>
        <p:grpSpPr>
          <a:xfrm>
            <a:off x="16155747" y="5221632"/>
            <a:ext cx="717803" cy="565652"/>
            <a:chOff x="0" y="0"/>
            <a:chExt cx="957071" cy="754203"/>
          </a:xfrm>
        </p:grpSpPr>
        <p:sp>
          <p:nvSpPr>
            <p:cNvPr id="30" name="Freeform 30"/>
            <p:cNvSpPr/>
            <p:nvPr/>
          </p:nvSpPr>
          <p:spPr>
            <a:xfrm rot="-5400000">
              <a:off x="-141927" y="141927"/>
              <a:ext cx="754203" cy="470348"/>
            </a:xfrm>
            <a:custGeom>
              <a:avLst/>
              <a:gdLst/>
              <a:ahLst/>
              <a:cxnLst/>
              <a:rect l="l" t="t" r="r" b="b"/>
              <a:pathLst>
                <a:path w="754203" h="470348">
                  <a:moveTo>
                    <a:pt x="0" y="0"/>
                  </a:moveTo>
                  <a:lnTo>
                    <a:pt x="754202" y="0"/>
                  </a:lnTo>
                  <a:lnTo>
                    <a:pt x="754202" y="470348"/>
                  </a:lnTo>
                  <a:lnTo>
                    <a:pt x="0" y="4703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31" name="Freeform 31"/>
            <p:cNvSpPr/>
            <p:nvPr/>
          </p:nvSpPr>
          <p:spPr>
            <a:xfrm rot="-5400000">
              <a:off x="101434"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32" name="Freeform 32"/>
            <p:cNvSpPr/>
            <p:nvPr/>
          </p:nvSpPr>
          <p:spPr>
            <a:xfrm rot="-5400000">
              <a:off x="344795"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grpSp>
      <p:grpSp>
        <p:nvGrpSpPr>
          <p:cNvPr id="33" name="Group 33"/>
          <p:cNvGrpSpPr/>
          <p:nvPr/>
        </p:nvGrpSpPr>
        <p:grpSpPr>
          <a:xfrm>
            <a:off x="8215538" y="200151"/>
            <a:ext cx="1856924" cy="928439"/>
            <a:chOff x="0" y="0"/>
            <a:chExt cx="2475899" cy="1237919"/>
          </a:xfrm>
        </p:grpSpPr>
        <p:grpSp>
          <p:nvGrpSpPr>
            <p:cNvPr id="34" name="Group 34"/>
            <p:cNvGrpSpPr/>
            <p:nvPr/>
          </p:nvGrpSpPr>
          <p:grpSpPr>
            <a:xfrm>
              <a:off x="978382" y="0"/>
              <a:ext cx="505122" cy="402903"/>
              <a:chOff x="0" y="0"/>
              <a:chExt cx="364681" cy="290882"/>
            </a:xfrm>
          </p:grpSpPr>
          <p:sp>
            <p:nvSpPr>
              <p:cNvPr id="35" name="Freeform 35"/>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36" name="TextBox 36"/>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37" name="Group 37"/>
            <p:cNvGrpSpPr/>
            <p:nvPr/>
          </p:nvGrpSpPr>
          <p:grpSpPr>
            <a:xfrm>
              <a:off x="843786" y="220390"/>
              <a:ext cx="776592" cy="747286"/>
              <a:chOff x="0" y="0"/>
              <a:chExt cx="560673" cy="539515"/>
            </a:xfrm>
          </p:grpSpPr>
          <p:sp>
            <p:nvSpPr>
              <p:cNvPr id="38" name="Freeform 38"/>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39" name="TextBox 39"/>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40" name="Group 40"/>
            <p:cNvGrpSpPr/>
            <p:nvPr/>
          </p:nvGrpSpPr>
          <p:grpSpPr>
            <a:xfrm rot="-2700000">
              <a:off x="751131" y="771112"/>
              <a:ext cx="218108" cy="73231"/>
              <a:chOff x="0" y="0"/>
              <a:chExt cx="157466" cy="52870"/>
            </a:xfrm>
          </p:grpSpPr>
          <p:sp>
            <p:nvSpPr>
              <p:cNvPr id="41" name="Freeform 41"/>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42" name="TextBox 42"/>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43" name="Group 43"/>
            <p:cNvGrpSpPr/>
            <p:nvPr/>
          </p:nvGrpSpPr>
          <p:grpSpPr>
            <a:xfrm>
              <a:off x="860610" y="236370"/>
              <a:ext cx="741846" cy="814932"/>
              <a:chOff x="0" y="0"/>
              <a:chExt cx="535588" cy="588354"/>
            </a:xfrm>
          </p:grpSpPr>
          <p:sp>
            <p:nvSpPr>
              <p:cNvPr id="44" name="Freeform 44"/>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45" name="TextBox 45"/>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46" name="Group 46"/>
            <p:cNvGrpSpPr/>
            <p:nvPr/>
          </p:nvGrpSpPr>
          <p:grpSpPr>
            <a:xfrm>
              <a:off x="0" y="806705"/>
              <a:ext cx="2475899" cy="402215"/>
              <a:chOff x="0" y="0"/>
              <a:chExt cx="1787516" cy="290386"/>
            </a:xfrm>
          </p:grpSpPr>
          <p:sp>
            <p:nvSpPr>
              <p:cNvPr id="47" name="Freeform 47"/>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48" name="TextBox 48"/>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49" name="Group 49"/>
            <p:cNvGrpSpPr/>
            <p:nvPr/>
          </p:nvGrpSpPr>
          <p:grpSpPr>
            <a:xfrm>
              <a:off x="990591" y="23206"/>
              <a:ext cx="481884" cy="426329"/>
              <a:chOff x="0" y="0"/>
              <a:chExt cx="347904" cy="307795"/>
            </a:xfrm>
          </p:grpSpPr>
          <p:sp>
            <p:nvSpPr>
              <p:cNvPr id="50" name="Freeform 50"/>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51" name="TextBox 51"/>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52" name="Group 52"/>
            <p:cNvGrpSpPr/>
            <p:nvPr/>
          </p:nvGrpSpPr>
          <p:grpSpPr>
            <a:xfrm>
              <a:off x="0" y="998793"/>
              <a:ext cx="2475899" cy="123219"/>
              <a:chOff x="0" y="0"/>
              <a:chExt cx="1787516" cy="88960"/>
            </a:xfrm>
          </p:grpSpPr>
          <p:sp>
            <p:nvSpPr>
              <p:cNvPr id="53" name="Freeform 53"/>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54" name="TextBox 54"/>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55" name="Group 55"/>
            <p:cNvGrpSpPr/>
            <p:nvPr/>
          </p:nvGrpSpPr>
          <p:grpSpPr>
            <a:xfrm>
              <a:off x="0" y="1078685"/>
              <a:ext cx="2475899" cy="150937"/>
              <a:chOff x="0" y="0"/>
              <a:chExt cx="1787516" cy="108971"/>
            </a:xfrm>
          </p:grpSpPr>
          <p:sp>
            <p:nvSpPr>
              <p:cNvPr id="56" name="Freeform 56"/>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57" name="TextBox 57"/>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58" name="AutoShape 58"/>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59" name="AutoShape 59"/>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60" name="AutoShape 60"/>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61" name="Group 61"/>
            <p:cNvGrpSpPr/>
            <p:nvPr/>
          </p:nvGrpSpPr>
          <p:grpSpPr>
            <a:xfrm>
              <a:off x="0" y="1191546"/>
              <a:ext cx="2475899" cy="17374"/>
              <a:chOff x="0" y="0"/>
              <a:chExt cx="1787516" cy="12543"/>
            </a:xfrm>
          </p:grpSpPr>
          <p:sp>
            <p:nvSpPr>
              <p:cNvPr id="62" name="Freeform 62"/>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63" name="TextBox 63"/>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64" name="Group 64"/>
            <p:cNvGrpSpPr/>
            <p:nvPr/>
          </p:nvGrpSpPr>
          <p:grpSpPr>
            <a:xfrm rot="2700000">
              <a:off x="1512342" y="779290"/>
              <a:ext cx="234463" cy="56875"/>
              <a:chOff x="0" y="0"/>
              <a:chExt cx="169275" cy="41062"/>
            </a:xfrm>
          </p:grpSpPr>
          <p:sp>
            <p:nvSpPr>
              <p:cNvPr id="65" name="Freeform 65"/>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66" name="TextBox 66"/>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67" name="Group 67"/>
            <p:cNvGrpSpPr/>
            <p:nvPr/>
          </p:nvGrpSpPr>
          <p:grpSpPr>
            <a:xfrm>
              <a:off x="0" y="1186918"/>
              <a:ext cx="2475899" cy="51001"/>
              <a:chOff x="0" y="0"/>
              <a:chExt cx="1787516" cy="36821"/>
            </a:xfrm>
          </p:grpSpPr>
          <p:sp>
            <p:nvSpPr>
              <p:cNvPr id="68" name="Freeform 68"/>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69" name="TextBox 69"/>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70" name="Group 70"/>
            <p:cNvGrpSpPr/>
            <p:nvPr/>
          </p:nvGrpSpPr>
          <p:grpSpPr>
            <a:xfrm>
              <a:off x="1605779" y="599360"/>
              <a:ext cx="47588" cy="159157"/>
              <a:chOff x="0" y="0"/>
              <a:chExt cx="243028" cy="812800"/>
            </a:xfrm>
          </p:grpSpPr>
          <p:sp>
            <p:nvSpPr>
              <p:cNvPr id="71" name="Freeform 71"/>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2" name="TextBox 72"/>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73" name="Group 73"/>
            <p:cNvGrpSpPr/>
            <p:nvPr/>
          </p:nvGrpSpPr>
          <p:grpSpPr>
            <a:xfrm>
              <a:off x="1151630" y="109289"/>
              <a:ext cx="183597" cy="174561"/>
              <a:chOff x="0" y="0"/>
              <a:chExt cx="870813" cy="827953"/>
            </a:xfrm>
          </p:grpSpPr>
          <p:sp>
            <p:nvSpPr>
              <p:cNvPr id="74" name="Freeform 74"/>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75" name="TextBox 75"/>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76" name="Group 76"/>
            <p:cNvGrpSpPr/>
            <p:nvPr/>
          </p:nvGrpSpPr>
          <p:grpSpPr>
            <a:xfrm>
              <a:off x="1139145" y="118432"/>
              <a:ext cx="183597" cy="171366"/>
              <a:chOff x="0" y="0"/>
              <a:chExt cx="870813" cy="812800"/>
            </a:xfrm>
          </p:grpSpPr>
          <p:sp>
            <p:nvSpPr>
              <p:cNvPr id="77" name="Freeform 77"/>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78" name="TextBox 78"/>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79" name="Group 79"/>
            <p:cNvGrpSpPr/>
            <p:nvPr/>
          </p:nvGrpSpPr>
          <p:grpSpPr>
            <a:xfrm>
              <a:off x="813022" y="586554"/>
              <a:ext cx="47588" cy="159157"/>
              <a:chOff x="0" y="0"/>
              <a:chExt cx="243028" cy="812800"/>
            </a:xfrm>
          </p:grpSpPr>
          <p:sp>
            <p:nvSpPr>
              <p:cNvPr id="80" name="Freeform 80"/>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1" name="TextBox 81"/>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82" name="Freeform 82"/>
          <p:cNvSpPr/>
          <p:nvPr/>
        </p:nvSpPr>
        <p:spPr>
          <a:xfrm>
            <a:off x="4244878" y="3914138"/>
            <a:ext cx="9798244" cy="4899122"/>
          </a:xfrm>
          <a:custGeom>
            <a:avLst/>
            <a:gdLst/>
            <a:ahLst/>
            <a:cxnLst/>
            <a:rect l="l" t="t" r="r" b="b"/>
            <a:pathLst>
              <a:path w="9798244" h="4899122">
                <a:moveTo>
                  <a:pt x="0" y="0"/>
                </a:moveTo>
                <a:lnTo>
                  <a:pt x="9798244" y="0"/>
                </a:lnTo>
                <a:lnTo>
                  <a:pt x="9798244" y="4899122"/>
                </a:lnTo>
                <a:lnTo>
                  <a:pt x="0" y="4899122"/>
                </a:lnTo>
                <a:lnTo>
                  <a:pt x="0" y="0"/>
                </a:lnTo>
                <a:close/>
              </a:path>
            </a:pathLst>
          </a:custGeom>
          <a:blipFill>
            <a:blip r:embed="rId10"/>
            <a:stretch>
              <a:fillRect/>
            </a:stretch>
          </a:blipFill>
          <a:ln w="9525" cap="sq">
            <a:solidFill>
              <a:srgbClr val="000000"/>
            </a:solidFill>
            <a:prstDash val="solid"/>
            <a:miter/>
          </a:ln>
        </p:spPr>
        <p:txBody>
          <a:bodyPr/>
          <a:lstStyle/>
          <a:p>
            <a:endParaRPr lang="ko-KR" altLang="en-US"/>
          </a:p>
        </p:txBody>
      </p:sp>
      <p:sp>
        <p:nvSpPr>
          <p:cNvPr id="83" name="TextBox 83"/>
          <p:cNvSpPr txBox="1"/>
          <p:nvPr/>
        </p:nvSpPr>
        <p:spPr>
          <a:xfrm>
            <a:off x="1243131" y="1496599"/>
            <a:ext cx="1337285" cy="104780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04</a:t>
            </a:r>
          </a:p>
        </p:txBody>
      </p:sp>
      <p:sp>
        <p:nvSpPr>
          <p:cNvPr id="84" name="TextBox 84"/>
          <p:cNvSpPr txBox="1"/>
          <p:nvPr/>
        </p:nvSpPr>
        <p:spPr>
          <a:xfrm>
            <a:off x="2580416" y="1414049"/>
            <a:ext cx="1429313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세부 실험 내용 (후반)</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1911773" y="3045999"/>
            <a:ext cx="14261638" cy="5975699"/>
            <a:chOff x="0" y="0"/>
            <a:chExt cx="3756152" cy="1574038"/>
          </a:xfrm>
        </p:grpSpPr>
        <p:sp>
          <p:nvSpPr>
            <p:cNvPr id="22" name="Freeform 22"/>
            <p:cNvSpPr/>
            <p:nvPr/>
          </p:nvSpPr>
          <p:spPr>
            <a:xfrm>
              <a:off x="0" y="0"/>
              <a:ext cx="3756152" cy="1574038"/>
            </a:xfrm>
            <a:custGeom>
              <a:avLst/>
              <a:gdLst/>
              <a:ahLst/>
              <a:cxnLst/>
              <a:rect l="l" t="t" r="r" b="b"/>
              <a:pathLst>
                <a:path w="3756152" h="1574038">
                  <a:moveTo>
                    <a:pt x="3756152" y="0"/>
                  </a:moveTo>
                  <a:lnTo>
                    <a:pt x="3756152" y="1574038"/>
                  </a:lnTo>
                  <a:lnTo>
                    <a:pt x="0" y="1574038"/>
                  </a:lnTo>
                  <a:lnTo>
                    <a:pt x="0" y="0"/>
                  </a:lnTo>
                  <a:close/>
                </a:path>
              </a:pathLst>
            </a:custGeom>
            <a:solidFill>
              <a:srgbClr val="F2F5FF"/>
            </a:solidFill>
          </p:spPr>
          <p:txBody>
            <a:bodyPr/>
            <a:lstStyle/>
            <a:p>
              <a:endParaRPr lang="ko-KR" altLang="en-US"/>
            </a:p>
          </p:txBody>
        </p:sp>
        <p:sp>
          <p:nvSpPr>
            <p:cNvPr id="23" name="TextBox 23"/>
            <p:cNvSpPr txBox="1"/>
            <p:nvPr/>
          </p:nvSpPr>
          <p:spPr>
            <a:xfrm>
              <a:off x="0" y="-47625"/>
              <a:ext cx="3756152" cy="1621663"/>
            </a:xfrm>
            <a:prstGeom prst="rect">
              <a:avLst/>
            </a:prstGeom>
          </p:spPr>
          <p:txBody>
            <a:bodyPr lIns="50800" tIns="50800" rIns="50800" bIns="50800" rtlCol="0" anchor="ctr"/>
            <a:lstStyle/>
            <a:p>
              <a:pPr algn="ctr">
                <a:lnSpc>
                  <a:spcPts val="3079"/>
                </a:lnSpc>
              </a:pPr>
              <a:endParaRPr/>
            </a:p>
          </p:txBody>
        </p:sp>
      </p:grpSp>
      <p:pic>
        <p:nvPicPr>
          <p:cNvPr id="24" name="Picture 24"/>
          <p:cNvPicPr>
            <a:picLocks noChangeAspect="1"/>
          </p:cNvPicPr>
          <p:nvPr/>
        </p:nvPicPr>
        <p:blipFill>
          <a:blip r:embed="rId4"/>
          <a:stretch>
            <a:fillRect/>
          </a:stretch>
        </p:blipFill>
        <p:spPr>
          <a:xfrm>
            <a:off x="535984" y="2439133"/>
            <a:ext cx="16023126" cy="7663367"/>
          </a:xfrm>
          <a:prstGeom prst="rect">
            <a:avLst/>
          </a:prstGeom>
        </p:spPr>
      </p:pic>
      <p:grpSp>
        <p:nvGrpSpPr>
          <p:cNvPr id="25" name="Group 25"/>
          <p:cNvGrpSpPr/>
          <p:nvPr/>
        </p:nvGrpSpPr>
        <p:grpSpPr>
          <a:xfrm>
            <a:off x="2119732" y="2822431"/>
            <a:ext cx="1920355" cy="447137"/>
            <a:chOff x="0" y="0"/>
            <a:chExt cx="2560473" cy="596182"/>
          </a:xfrm>
        </p:grpSpPr>
        <p:grpSp>
          <p:nvGrpSpPr>
            <p:cNvPr id="26" name="Group 26"/>
            <p:cNvGrpSpPr/>
            <p:nvPr/>
          </p:nvGrpSpPr>
          <p:grpSpPr>
            <a:xfrm>
              <a:off x="11742" y="0"/>
              <a:ext cx="2548732" cy="596182"/>
              <a:chOff x="0" y="0"/>
              <a:chExt cx="503453" cy="117764"/>
            </a:xfrm>
          </p:grpSpPr>
          <p:sp>
            <p:nvSpPr>
              <p:cNvPr id="27" name="Freeform 27"/>
              <p:cNvSpPr/>
              <p:nvPr/>
            </p:nvSpPr>
            <p:spPr>
              <a:xfrm>
                <a:off x="0" y="0"/>
                <a:ext cx="503453" cy="117764"/>
              </a:xfrm>
              <a:custGeom>
                <a:avLst/>
                <a:gdLst/>
                <a:ahLst/>
                <a:cxnLst/>
                <a:rect l="l" t="t" r="r" b="b"/>
                <a:pathLst>
                  <a:path w="503453" h="117764">
                    <a:moveTo>
                      <a:pt x="0" y="0"/>
                    </a:moveTo>
                    <a:lnTo>
                      <a:pt x="503453" y="0"/>
                    </a:lnTo>
                    <a:lnTo>
                      <a:pt x="503453" y="117764"/>
                    </a:lnTo>
                    <a:lnTo>
                      <a:pt x="0" y="117764"/>
                    </a:lnTo>
                    <a:close/>
                  </a:path>
                </a:pathLst>
              </a:custGeom>
              <a:solidFill>
                <a:srgbClr val="3D4569"/>
              </a:solidFill>
            </p:spPr>
            <p:txBody>
              <a:bodyPr/>
              <a:lstStyle/>
              <a:p>
                <a:endParaRPr lang="ko-KR" altLang="en-US"/>
              </a:p>
            </p:txBody>
          </p:sp>
          <p:sp>
            <p:nvSpPr>
              <p:cNvPr id="28" name="TextBox 28"/>
              <p:cNvSpPr txBox="1"/>
              <p:nvPr/>
            </p:nvSpPr>
            <p:spPr>
              <a:xfrm>
                <a:off x="0" y="-47625"/>
                <a:ext cx="503453" cy="165389"/>
              </a:xfrm>
              <a:prstGeom prst="rect">
                <a:avLst/>
              </a:prstGeom>
            </p:spPr>
            <p:txBody>
              <a:bodyPr lIns="50800" tIns="50800" rIns="50800" bIns="50800" rtlCol="0" anchor="ctr"/>
              <a:lstStyle/>
              <a:p>
                <a:pPr algn="ctr">
                  <a:lnSpc>
                    <a:spcPts val="3079"/>
                  </a:lnSpc>
                </a:pPr>
                <a:endParaRPr/>
              </a:p>
            </p:txBody>
          </p:sp>
        </p:grpSp>
        <p:sp>
          <p:nvSpPr>
            <p:cNvPr id="29" name="TextBox 29"/>
            <p:cNvSpPr txBox="1"/>
            <p:nvPr/>
          </p:nvSpPr>
          <p:spPr>
            <a:xfrm>
              <a:off x="0" y="71414"/>
              <a:ext cx="2560473" cy="427778"/>
            </a:xfrm>
            <a:prstGeom prst="rect">
              <a:avLst/>
            </a:prstGeom>
          </p:spPr>
          <p:txBody>
            <a:bodyPr lIns="0" tIns="0" rIns="0" bIns="0" rtlCol="0" anchor="t">
              <a:spAutoFit/>
            </a:bodyPr>
            <a:lstStyle/>
            <a:p>
              <a:pPr algn="ctr">
                <a:lnSpc>
                  <a:spcPts val="2660"/>
                </a:lnSpc>
              </a:pPr>
              <a:r>
                <a:rPr lang="en-US" sz="1900">
                  <a:solidFill>
                    <a:srgbClr val="FFFFFF"/>
                  </a:solidFill>
                  <a:latin typeface="TDTD순고딕"/>
                  <a:ea typeface="TDTD순고딕"/>
                  <a:cs typeface="TDTD순고딕"/>
                  <a:sym typeface="TDTD순고딕"/>
                </a:rPr>
                <a:t>avg.</a:t>
              </a:r>
            </a:p>
          </p:txBody>
        </p:sp>
      </p:grpSp>
      <p:sp>
        <p:nvSpPr>
          <p:cNvPr id="30" name="TextBox 30"/>
          <p:cNvSpPr txBox="1"/>
          <p:nvPr/>
        </p:nvSpPr>
        <p:spPr>
          <a:xfrm>
            <a:off x="1243131" y="1496599"/>
            <a:ext cx="1337285" cy="104780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05</a:t>
            </a:r>
          </a:p>
        </p:txBody>
      </p:sp>
      <p:sp>
        <p:nvSpPr>
          <p:cNvPr id="31" name="TextBox 31"/>
          <p:cNvSpPr txBox="1"/>
          <p:nvPr/>
        </p:nvSpPr>
        <p:spPr>
          <a:xfrm>
            <a:off x="2580416" y="1414049"/>
            <a:ext cx="611027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주요 실험 결과</a:t>
            </a:r>
          </a:p>
        </p:txBody>
      </p:sp>
      <p:grpSp>
        <p:nvGrpSpPr>
          <p:cNvPr id="32" name="Group 32"/>
          <p:cNvGrpSpPr/>
          <p:nvPr/>
        </p:nvGrpSpPr>
        <p:grpSpPr>
          <a:xfrm>
            <a:off x="8215538" y="200151"/>
            <a:ext cx="1856924" cy="928439"/>
            <a:chOff x="0" y="0"/>
            <a:chExt cx="2475899" cy="1237919"/>
          </a:xfrm>
        </p:grpSpPr>
        <p:grpSp>
          <p:nvGrpSpPr>
            <p:cNvPr id="33" name="Group 33"/>
            <p:cNvGrpSpPr/>
            <p:nvPr/>
          </p:nvGrpSpPr>
          <p:grpSpPr>
            <a:xfrm>
              <a:off x="978382" y="0"/>
              <a:ext cx="505122" cy="402903"/>
              <a:chOff x="0" y="0"/>
              <a:chExt cx="364681" cy="290882"/>
            </a:xfrm>
          </p:grpSpPr>
          <p:sp>
            <p:nvSpPr>
              <p:cNvPr id="34" name="Freeform 34"/>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35" name="TextBox 35"/>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36" name="Group 36"/>
            <p:cNvGrpSpPr/>
            <p:nvPr/>
          </p:nvGrpSpPr>
          <p:grpSpPr>
            <a:xfrm>
              <a:off x="843786" y="220390"/>
              <a:ext cx="776592" cy="747286"/>
              <a:chOff x="0" y="0"/>
              <a:chExt cx="560673" cy="539515"/>
            </a:xfrm>
          </p:grpSpPr>
          <p:sp>
            <p:nvSpPr>
              <p:cNvPr id="37" name="Freeform 37"/>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38" name="TextBox 38"/>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39" name="Group 39"/>
            <p:cNvGrpSpPr/>
            <p:nvPr/>
          </p:nvGrpSpPr>
          <p:grpSpPr>
            <a:xfrm rot="-2700000">
              <a:off x="751131" y="771112"/>
              <a:ext cx="218108" cy="73231"/>
              <a:chOff x="0" y="0"/>
              <a:chExt cx="157466" cy="52870"/>
            </a:xfrm>
          </p:grpSpPr>
          <p:sp>
            <p:nvSpPr>
              <p:cNvPr id="40" name="Freeform 40"/>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41" name="TextBox 41"/>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42" name="Group 42"/>
            <p:cNvGrpSpPr/>
            <p:nvPr/>
          </p:nvGrpSpPr>
          <p:grpSpPr>
            <a:xfrm>
              <a:off x="860610" y="236370"/>
              <a:ext cx="741846" cy="814932"/>
              <a:chOff x="0" y="0"/>
              <a:chExt cx="535588" cy="588354"/>
            </a:xfrm>
          </p:grpSpPr>
          <p:sp>
            <p:nvSpPr>
              <p:cNvPr id="43" name="Freeform 43"/>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44" name="TextBox 44"/>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45" name="Group 45"/>
            <p:cNvGrpSpPr/>
            <p:nvPr/>
          </p:nvGrpSpPr>
          <p:grpSpPr>
            <a:xfrm>
              <a:off x="0" y="806705"/>
              <a:ext cx="2475899" cy="402215"/>
              <a:chOff x="0" y="0"/>
              <a:chExt cx="1787516" cy="290386"/>
            </a:xfrm>
          </p:grpSpPr>
          <p:sp>
            <p:nvSpPr>
              <p:cNvPr id="46" name="Freeform 46"/>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47" name="TextBox 47"/>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48" name="Group 48"/>
            <p:cNvGrpSpPr/>
            <p:nvPr/>
          </p:nvGrpSpPr>
          <p:grpSpPr>
            <a:xfrm>
              <a:off x="990591" y="23206"/>
              <a:ext cx="481884" cy="426329"/>
              <a:chOff x="0" y="0"/>
              <a:chExt cx="347904" cy="307795"/>
            </a:xfrm>
          </p:grpSpPr>
          <p:sp>
            <p:nvSpPr>
              <p:cNvPr id="49" name="Freeform 49"/>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50" name="TextBox 50"/>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51" name="Group 51"/>
            <p:cNvGrpSpPr/>
            <p:nvPr/>
          </p:nvGrpSpPr>
          <p:grpSpPr>
            <a:xfrm>
              <a:off x="0" y="998793"/>
              <a:ext cx="2475899" cy="123219"/>
              <a:chOff x="0" y="0"/>
              <a:chExt cx="1787516" cy="88960"/>
            </a:xfrm>
          </p:grpSpPr>
          <p:sp>
            <p:nvSpPr>
              <p:cNvPr id="52" name="Freeform 52"/>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53" name="TextBox 53"/>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54" name="Group 54"/>
            <p:cNvGrpSpPr/>
            <p:nvPr/>
          </p:nvGrpSpPr>
          <p:grpSpPr>
            <a:xfrm>
              <a:off x="0" y="1078685"/>
              <a:ext cx="2475899" cy="150937"/>
              <a:chOff x="0" y="0"/>
              <a:chExt cx="1787516" cy="108971"/>
            </a:xfrm>
          </p:grpSpPr>
          <p:sp>
            <p:nvSpPr>
              <p:cNvPr id="55" name="Freeform 55"/>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56" name="TextBox 56"/>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57" name="AutoShape 57"/>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58" name="AutoShape 58"/>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59" name="AutoShape 59"/>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60" name="Group 60"/>
            <p:cNvGrpSpPr/>
            <p:nvPr/>
          </p:nvGrpSpPr>
          <p:grpSpPr>
            <a:xfrm>
              <a:off x="0" y="1191546"/>
              <a:ext cx="2475899" cy="17374"/>
              <a:chOff x="0" y="0"/>
              <a:chExt cx="1787516" cy="12543"/>
            </a:xfrm>
          </p:grpSpPr>
          <p:sp>
            <p:nvSpPr>
              <p:cNvPr id="61" name="Freeform 61"/>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62" name="TextBox 62"/>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63" name="Group 63"/>
            <p:cNvGrpSpPr/>
            <p:nvPr/>
          </p:nvGrpSpPr>
          <p:grpSpPr>
            <a:xfrm rot="2700000">
              <a:off x="1512342" y="779290"/>
              <a:ext cx="234463" cy="56875"/>
              <a:chOff x="0" y="0"/>
              <a:chExt cx="169275" cy="41062"/>
            </a:xfrm>
          </p:grpSpPr>
          <p:sp>
            <p:nvSpPr>
              <p:cNvPr id="64" name="Freeform 64"/>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65" name="TextBox 65"/>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66" name="Group 66"/>
            <p:cNvGrpSpPr/>
            <p:nvPr/>
          </p:nvGrpSpPr>
          <p:grpSpPr>
            <a:xfrm>
              <a:off x="0" y="1186918"/>
              <a:ext cx="2475899" cy="51001"/>
              <a:chOff x="0" y="0"/>
              <a:chExt cx="1787516" cy="36821"/>
            </a:xfrm>
          </p:grpSpPr>
          <p:sp>
            <p:nvSpPr>
              <p:cNvPr id="67" name="Freeform 67"/>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68" name="TextBox 68"/>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69" name="Group 69"/>
            <p:cNvGrpSpPr/>
            <p:nvPr/>
          </p:nvGrpSpPr>
          <p:grpSpPr>
            <a:xfrm>
              <a:off x="1605779" y="599360"/>
              <a:ext cx="47588" cy="159157"/>
              <a:chOff x="0" y="0"/>
              <a:chExt cx="243028" cy="812800"/>
            </a:xfrm>
          </p:grpSpPr>
          <p:sp>
            <p:nvSpPr>
              <p:cNvPr id="70" name="Freeform 70"/>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1" name="TextBox 71"/>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72" name="Group 72"/>
            <p:cNvGrpSpPr/>
            <p:nvPr/>
          </p:nvGrpSpPr>
          <p:grpSpPr>
            <a:xfrm>
              <a:off x="1151630" y="109289"/>
              <a:ext cx="183597" cy="174561"/>
              <a:chOff x="0" y="0"/>
              <a:chExt cx="870813" cy="827953"/>
            </a:xfrm>
          </p:grpSpPr>
          <p:sp>
            <p:nvSpPr>
              <p:cNvPr id="73" name="Freeform 73"/>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74" name="TextBox 74"/>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75" name="Group 75"/>
            <p:cNvGrpSpPr/>
            <p:nvPr/>
          </p:nvGrpSpPr>
          <p:grpSpPr>
            <a:xfrm>
              <a:off x="1139145" y="118432"/>
              <a:ext cx="183597" cy="171366"/>
              <a:chOff x="0" y="0"/>
              <a:chExt cx="870813" cy="812800"/>
            </a:xfrm>
          </p:grpSpPr>
          <p:sp>
            <p:nvSpPr>
              <p:cNvPr id="76" name="Freeform 76"/>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77" name="TextBox 77"/>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78" name="Group 78"/>
            <p:cNvGrpSpPr/>
            <p:nvPr/>
          </p:nvGrpSpPr>
          <p:grpSpPr>
            <a:xfrm>
              <a:off x="813022" y="586554"/>
              <a:ext cx="47588" cy="159157"/>
              <a:chOff x="0" y="0"/>
              <a:chExt cx="243028" cy="812800"/>
            </a:xfrm>
          </p:grpSpPr>
          <p:sp>
            <p:nvSpPr>
              <p:cNvPr id="79" name="Freeform 79"/>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0" name="TextBox 80"/>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9829307" y="3547813"/>
            <a:ext cx="6408184" cy="4184812"/>
            <a:chOff x="0" y="0"/>
            <a:chExt cx="8544245" cy="5579749"/>
          </a:xfrm>
        </p:grpSpPr>
        <p:grpSp>
          <p:nvGrpSpPr>
            <p:cNvPr id="22" name="Group 22"/>
            <p:cNvGrpSpPr/>
            <p:nvPr/>
          </p:nvGrpSpPr>
          <p:grpSpPr>
            <a:xfrm>
              <a:off x="2553" y="0"/>
              <a:ext cx="8541692" cy="5579749"/>
              <a:chOff x="0" y="0"/>
              <a:chExt cx="1804824" cy="1178978"/>
            </a:xfrm>
          </p:grpSpPr>
          <p:sp>
            <p:nvSpPr>
              <p:cNvPr id="23" name="Freeform 23"/>
              <p:cNvSpPr/>
              <p:nvPr/>
            </p:nvSpPr>
            <p:spPr>
              <a:xfrm>
                <a:off x="0" y="0"/>
                <a:ext cx="1804824" cy="1178978"/>
              </a:xfrm>
              <a:custGeom>
                <a:avLst/>
                <a:gdLst/>
                <a:ahLst/>
                <a:cxnLst/>
                <a:rect l="l" t="t" r="r" b="b"/>
                <a:pathLst>
                  <a:path w="1804824" h="1178978">
                    <a:moveTo>
                      <a:pt x="24170" y="0"/>
                    </a:moveTo>
                    <a:lnTo>
                      <a:pt x="1780654" y="0"/>
                    </a:lnTo>
                    <a:cubicBezTo>
                      <a:pt x="1794003" y="0"/>
                      <a:pt x="1804824" y="10821"/>
                      <a:pt x="1804824" y="24170"/>
                    </a:cubicBezTo>
                    <a:lnTo>
                      <a:pt x="1804824" y="1154808"/>
                    </a:lnTo>
                    <a:cubicBezTo>
                      <a:pt x="1804824" y="1168156"/>
                      <a:pt x="1794003" y="1178978"/>
                      <a:pt x="1780654" y="1178978"/>
                    </a:cubicBezTo>
                    <a:lnTo>
                      <a:pt x="24170" y="1178978"/>
                    </a:lnTo>
                    <a:cubicBezTo>
                      <a:pt x="17760" y="1178978"/>
                      <a:pt x="11612" y="1176431"/>
                      <a:pt x="7079" y="1171898"/>
                    </a:cubicBezTo>
                    <a:cubicBezTo>
                      <a:pt x="2546" y="1167366"/>
                      <a:pt x="0" y="1161218"/>
                      <a:pt x="0" y="1154808"/>
                    </a:cubicBezTo>
                    <a:lnTo>
                      <a:pt x="0" y="24170"/>
                    </a:lnTo>
                    <a:cubicBezTo>
                      <a:pt x="0" y="10821"/>
                      <a:pt x="10821" y="0"/>
                      <a:pt x="24170" y="0"/>
                    </a:cubicBezTo>
                    <a:close/>
                  </a:path>
                </a:pathLst>
              </a:custGeom>
              <a:solidFill>
                <a:srgbClr val="F6F8FF"/>
              </a:solidFill>
              <a:ln w="9525" cap="sq">
                <a:solidFill>
                  <a:srgbClr val="343D63"/>
                </a:solidFill>
                <a:prstDash val="solid"/>
                <a:miter/>
              </a:ln>
            </p:spPr>
            <p:txBody>
              <a:bodyPr/>
              <a:lstStyle/>
              <a:p>
                <a:endParaRPr lang="ko-KR" altLang="en-US"/>
              </a:p>
            </p:txBody>
          </p:sp>
          <p:sp>
            <p:nvSpPr>
              <p:cNvPr id="24" name="TextBox 24"/>
              <p:cNvSpPr txBox="1"/>
              <p:nvPr/>
            </p:nvSpPr>
            <p:spPr>
              <a:xfrm>
                <a:off x="0" y="-47625"/>
                <a:ext cx="1804824" cy="1226603"/>
              </a:xfrm>
              <a:prstGeom prst="rect">
                <a:avLst/>
              </a:prstGeom>
            </p:spPr>
            <p:txBody>
              <a:bodyPr lIns="50800" tIns="50800" rIns="50800" bIns="50800" rtlCol="0" anchor="ctr"/>
              <a:lstStyle/>
              <a:p>
                <a:pPr algn="ctr">
                  <a:lnSpc>
                    <a:spcPts val="3079"/>
                  </a:lnSpc>
                </a:pPr>
                <a:endParaRPr/>
              </a:p>
            </p:txBody>
          </p:sp>
        </p:grpSp>
        <p:grpSp>
          <p:nvGrpSpPr>
            <p:cNvPr id="25" name="Group 25"/>
            <p:cNvGrpSpPr/>
            <p:nvPr/>
          </p:nvGrpSpPr>
          <p:grpSpPr>
            <a:xfrm>
              <a:off x="0" y="18149"/>
              <a:ext cx="4513853" cy="963612"/>
              <a:chOff x="0" y="0"/>
              <a:chExt cx="671263" cy="143300"/>
            </a:xfrm>
          </p:grpSpPr>
          <p:sp>
            <p:nvSpPr>
              <p:cNvPr id="26" name="Freeform 26"/>
              <p:cNvSpPr/>
              <p:nvPr/>
            </p:nvSpPr>
            <p:spPr>
              <a:xfrm>
                <a:off x="0" y="0"/>
                <a:ext cx="671263" cy="143300"/>
              </a:xfrm>
              <a:custGeom>
                <a:avLst/>
                <a:gdLst/>
                <a:ahLst/>
                <a:cxnLst/>
                <a:rect l="l" t="t" r="r" b="b"/>
                <a:pathLst>
                  <a:path w="671263" h="143300">
                    <a:moveTo>
                      <a:pt x="22869" y="0"/>
                    </a:moveTo>
                    <a:lnTo>
                      <a:pt x="648394" y="0"/>
                    </a:lnTo>
                    <a:cubicBezTo>
                      <a:pt x="661024" y="0"/>
                      <a:pt x="671263" y="10239"/>
                      <a:pt x="671263" y="22869"/>
                    </a:cubicBezTo>
                    <a:lnTo>
                      <a:pt x="671263" y="120432"/>
                    </a:lnTo>
                    <a:cubicBezTo>
                      <a:pt x="671263" y="126497"/>
                      <a:pt x="668853" y="132314"/>
                      <a:pt x="664565" y="136602"/>
                    </a:cubicBezTo>
                    <a:cubicBezTo>
                      <a:pt x="660276" y="140891"/>
                      <a:pt x="654459" y="143300"/>
                      <a:pt x="648394" y="143300"/>
                    </a:cubicBezTo>
                    <a:lnTo>
                      <a:pt x="22869" y="143300"/>
                    </a:lnTo>
                    <a:cubicBezTo>
                      <a:pt x="10239" y="143300"/>
                      <a:pt x="0" y="133062"/>
                      <a:pt x="0" y="120432"/>
                    </a:cubicBezTo>
                    <a:lnTo>
                      <a:pt x="0" y="22869"/>
                    </a:lnTo>
                    <a:cubicBezTo>
                      <a:pt x="0" y="10239"/>
                      <a:pt x="10239" y="0"/>
                      <a:pt x="22869" y="0"/>
                    </a:cubicBezTo>
                    <a:close/>
                  </a:path>
                </a:pathLst>
              </a:custGeom>
              <a:solidFill>
                <a:srgbClr val="6F769C"/>
              </a:solidFill>
              <a:ln w="9525" cap="sq">
                <a:solidFill>
                  <a:srgbClr val="3D4569"/>
                </a:solidFill>
                <a:prstDash val="solid"/>
                <a:miter/>
              </a:ln>
            </p:spPr>
            <p:txBody>
              <a:bodyPr/>
              <a:lstStyle/>
              <a:p>
                <a:endParaRPr lang="ko-KR" altLang="en-US"/>
              </a:p>
            </p:txBody>
          </p:sp>
          <p:sp>
            <p:nvSpPr>
              <p:cNvPr id="27" name="TextBox 27"/>
              <p:cNvSpPr txBox="1"/>
              <p:nvPr/>
            </p:nvSpPr>
            <p:spPr>
              <a:xfrm>
                <a:off x="0" y="-76200"/>
                <a:ext cx="671263" cy="219500"/>
              </a:xfrm>
              <a:prstGeom prst="rect">
                <a:avLst/>
              </a:prstGeom>
            </p:spPr>
            <p:txBody>
              <a:bodyPr lIns="67477" tIns="67477" rIns="67477" bIns="67477" rtlCol="0" anchor="ctr"/>
              <a:lstStyle/>
              <a:p>
                <a:pPr algn="ctr">
                  <a:lnSpc>
                    <a:spcPts val="3919"/>
                  </a:lnSpc>
                </a:pPr>
                <a:endParaRPr/>
              </a:p>
            </p:txBody>
          </p:sp>
        </p:grpSp>
        <p:sp>
          <p:nvSpPr>
            <p:cNvPr id="28" name="TextBox 28"/>
            <p:cNvSpPr txBox="1"/>
            <p:nvPr/>
          </p:nvSpPr>
          <p:spPr>
            <a:xfrm>
              <a:off x="343568" y="140950"/>
              <a:ext cx="3829270" cy="641840"/>
            </a:xfrm>
            <a:prstGeom prst="rect">
              <a:avLst/>
            </a:prstGeom>
          </p:spPr>
          <p:txBody>
            <a:bodyPr lIns="0" tIns="0" rIns="0" bIns="0" rtlCol="0" anchor="t">
              <a:spAutoFit/>
            </a:bodyPr>
            <a:lstStyle/>
            <a:p>
              <a:pPr algn="ctr">
                <a:lnSpc>
                  <a:spcPts val="3919"/>
                </a:lnSpc>
              </a:pPr>
              <a:r>
                <a:rPr lang="en-US" sz="2799">
                  <a:solidFill>
                    <a:srgbClr val="FFFFFF"/>
                  </a:solidFill>
                  <a:latin typeface="TDTD순고딕"/>
                  <a:ea typeface="TDTD순고딕"/>
                  <a:cs typeface="TDTD순고딕"/>
                  <a:sym typeface="TDTD순고딕"/>
                </a:rPr>
                <a:t>PPO</a:t>
              </a:r>
            </a:p>
          </p:txBody>
        </p:sp>
        <p:sp>
          <p:nvSpPr>
            <p:cNvPr id="29" name="TextBox 29"/>
            <p:cNvSpPr txBox="1"/>
            <p:nvPr/>
          </p:nvSpPr>
          <p:spPr>
            <a:xfrm>
              <a:off x="2553" y="4105828"/>
              <a:ext cx="7262781" cy="1131424"/>
            </a:xfrm>
            <a:prstGeom prst="rect">
              <a:avLst/>
            </a:prstGeom>
          </p:spPr>
          <p:txBody>
            <a:bodyPr lIns="0" tIns="0" rIns="0" bIns="0" rtlCol="0" anchor="t">
              <a:spAutoFit/>
            </a:bodyPr>
            <a:lstStyle/>
            <a:p>
              <a:pPr marL="539749" lvl="1" indent="-269875" algn="l">
                <a:lnSpc>
                  <a:spcPts val="3499"/>
                </a:lnSpc>
                <a:buFont typeface="Arial"/>
                <a:buChar char="•"/>
              </a:pPr>
              <a:r>
                <a:rPr lang="en-US" sz="2499" b="1">
                  <a:solidFill>
                    <a:srgbClr val="343D63"/>
                  </a:solidFill>
                  <a:latin typeface="TDTD순고딕 Bold"/>
                  <a:ea typeface="TDTD순고딕 Bold"/>
                  <a:cs typeface="TDTD순고딕 Bold"/>
                  <a:sym typeface="TDTD순고딕 Bold"/>
                </a:rPr>
                <a:t>최대 0.52 avg. → 대대 핸디 23~24점 수준의 Agent</a:t>
              </a:r>
            </a:p>
          </p:txBody>
        </p:sp>
        <p:sp>
          <p:nvSpPr>
            <p:cNvPr id="30" name="TextBox 30"/>
            <p:cNvSpPr txBox="1"/>
            <p:nvPr/>
          </p:nvSpPr>
          <p:spPr>
            <a:xfrm>
              <a:off x="0" y="1328930"/>
              <a:ext cx="8330497" cy="547191"/>
            </a:xfrm>
            <a:prstGeom prst="rect">
              <a:avLst/>
            </a:prstGeom>
          </p:spPr>
          <p:txBody>
            <a:bodyPr lIns="0" tIns="0" rIns="0" bIns="0" rtlCol="0" anchor="t">
              <a:spAutoFit/>
            </a:bodyPr>
            <a:lstStyle/>
            <a:p>
              <a:pPr marL="539749" lvl="1" indent="-269875" algn="l">
                <a:lnSpc>
                  <a:spcPts val="3499"/>
                </a:lnSpc>
                <a:buFont typeface="Arial"/>
                <a:buChar char="•"/>
              </a:pPr>
              <a:r>
                <a:rPr lang="en-US" sz="2499" b="1">
                  <a:solidFill>
                    <a:srgbClr val="343D63"/>
                  </a:solidFill>
                  <a:latin typeface="TDTD순고딕 Bold"/>
                  <a:ea typeface="TDTD순고딕 Bold"/>
                  <a:cs typeface="TDTD순고딕 Bold"/>
                  <a:sym typeface="TDTD순고딕 Bold"/>
                </a:rPr>
                <a:t>초기 학습 → 100만 step으로 0.14 avg.  </a:t>
              </a:r>
            </a:p>
          </p:txBody>
        </p:sp>
        <p:sp>
          <p:nvSpPr>
            <p:cNvPr id="31" name="TextBox 31"/>
            <p:cNvSpPr txBox="1"/>
            <p:nvPr/>
          </p:nvSpPr>
          <p:spPr>
            <a:xfrm>
              <a:off x="0" y="2109184"/>
              <a:ext cx="7782950" cy="1715658"/>
            </a:xfrm>
            <a:prstGeom prst="rect">
              <a:avLst/>
            </a:prstGeom>
          </p:spPr>
          <p:txBody>
            <a:bodyPr lIns="0" tIns="0" rIns="0" bIns="0" rtlCol="0" anchor="t">
              <a:spAutoFit/>
            </a:bodyPr>
            <a:lstStyle/>
            <a:p>
              <a:pPr marL="539749" lvl="1" indent="-269875" algn="l">
                <a:lnSpc>
                  <a:spcPts val="3499"/>
                </a:lnSpc>
                <a:buFont typeface="Arial"/>
                <a:buChar char="•"/>
              </a:pPr>
              <a:r>
                <a:rPr lang="en-US" sz="2499" b="1">
                  <a:solidFill>
                    <a:srgbClr val="343D63"/>
                  </a:solidFill>
                  <a:latin typeface="TDTD순고딕 Bold"/>
                  <a:ea typeface="TDTD순고딕 Bold"/>
                  <a:cs typeface="TDTD순고딕 Bold"/>
                  <a:sym typeface="TDTD순고딕 Bold"/>
                </a:rPr>
                <a:t>이후 learning rate scheduling으로 policy collapse 방지 → 50만 step 학습 마다 0.04~5 avg. 상승</a:t>
              </a:r>
            </a:p>
          </p:txBody>
        </p:sp>
      </p:grpSp>
      <p:grpSp>
        <p:nvGrpSpPr>
          <p:cNvPr id="32" name="Group 32"/>
          <p:cNvGrpSpPr/>
          <p:nvPr/>
        </p:nvGrpSpPr>
        <p:grpSpPr>
          <a:xfrm>
            <a:off x="8215538" y="200151"/>
            <a:ext cx="1856924" cy="928439"/>
            <a:chOff x="0" y="0"/>
            <a:chExt cx="2475899" cy="1237919"/>
          </a:xfrm>
        </p:grpSpPr>
        <p:grpSp>
          <p:nvGrpSpPr>
            <p:cNvPr id="33" name="Group 33"/>
            <p:cNvGrpSpPr/>
            <p:nvPr/>
          </p:nvGrpSpPr>
          <p:grpSpPr>
            <a:xfrm>
              <a:off x="978382" y="0"/>
              <a:ext cx="505122" cy="402903"/>
              <a:chOff x="0" y="0"/>
              <a:chExt cx="364681" cy="290882"/>
            </a:xfrm>
          </p:grpSpPr>
          <p:sp>
            <p:nvSpPr>
              <p:cNvPr id="34" name="Freeform 34"/>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35" name="TextBox 35"/>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36" name="Group 36"/>
            <p:cNvGrpSpPr/>
            <p:nvPr/>
          </p:nvGrpSpPr>
          <p:grpSpPr>
            <a:xfrm>
              <a:off x="843786" y="220390"/>
              <a:ext cx="776592" cy="747286"/>
              <a:chOff x="0" y="0"/>
              <a:chExt cx="560673" cy="539515"/>
            </a:xfrm>
          </p:grpSpPr>
          <p:sp>
            <p:nvSpPr>
              <p:cNvPr id="37" name="Freeform 37"/>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38" name="TextBox 38"/>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39" name="Group 39"/>
            <p:cNvGrpSpPr/>
            <p:nvPr/>
          </p:nvGrpSpPr>
          <p:grpSpPr>
            <a:xfrm rot="-2700000">
              <a:off x="751131" y="771112"/>
              <a:ext cx="218108" cy="73231"/>
              <a:chOff x="0" y="0"/>
              <a:chExt cx="157466" cy="52870"/>
            </a:xfrm>
          </p:grpSpPr>
          <p:sp>
            <p:nvSpPr>
              <p:cNvPr id="40" name="Freeform 40"/>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41" name="TextBox 41"/>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42" name="Group 42"/>
            <p:cNvGrpSpPr/>
            <p:nvPr/>
          </p:nvGrpSpPr>
          <p:grpSpPr>
            <a:xfrm>
              <a:off x="860610" y="236370"/>
              <a:ext cx="741846" cy="814932"/>
              <a:chOff x="0" y="0"/>
              <a:chExt cx="535588" cy="588354"/>
            </a:xfrm>
          </p:grpSpPr>
          <p:sp>
            <p:nvSpPr>
              <p:cNvPr id="43" name="Freeform 43"/>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44" name="TextBox 44"/>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45" name="Group 45"/>
            <p:cNvGrpSpPr/>
            <p:nvPr/>
          </p:nvGrpSpPr>
          <p:grpSpPr>
            <a:xfrm>
              <a:off x="0" y="806705"/>
              <a:ext cx="2475899" cy="402215"/>
              <a:chOff x="0" y="0"/>
              <a:chExt cx="1787516" cy="290386"/>
            </a:xfrm>
          </p:grpSpPr>
          <p:sp>
            <p:nvSpPr>
              <p:cNvPr id="46" name="Freeform 46"/>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47" name="TextBox 47"/>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48" name="Group 48"/>
            <p:cNvGrpSpPr/>
            <p:nvPr/>
          </p:nvGrpSpPr>
          <p:grpSpPr>
            <a:xfrm>
              <a:off x="990591" y="23206"/>
              <a:ext cx="481884" cy="426329"/>
              <a:chOff x="0" y="0"/>
              <a:chExt cx="347904" cy="307795"/>
            </a:xfrm>
          </p:grpSpPr>
          <p:sp>
            <p:nvSpPr>
              <p:cNvPr id="49" name="Freeform 49"/>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50" name="TextBox 50"/>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51" name="Group 51"/>
            <p:cNvGrpSpPr/>
            <p:nvPr/>
          </p:nvGrpSpPr>
          <p:grpSpPr>
            <a:xfrm>
              <a:off x="0" y="998793"/>
              <a:ext cx="2475899" cy="123219"/>
              <a:chOff x="0" y="0"/>
              <a:chExt cx="1787516" cy="88960"/>
            </a:xfrm>
          </p:grpSpPr>
          <p:sp>
            <p:nvSpPr>
              <p:cNvPr id="52" name="Freeform 52"/>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53" name="TextBox 53"/>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54" name="Group 54"/>
            <p:cNvGrpSpPr/>
            <p:nvPr/>
          </p:nvGrpSpPr>
          <p:grpSpPr>
            <a:xfrm>
              <a:off x="0" y="1078685"/>
              <a:ext cx="2475899" cy="150937"/>
              <a:chOff x="0" y="0"/>
              <a:chExt cx="1787516" cy="108971"/>
            </a:xfrm>
          </p:grpSpPr>
          <p:sp>
            <p:nvSpPr>
              <p:cNvPr id="55" name="Freeform 55"/>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56" name="TextBox 56"/>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57" name="AutoShape 57"/>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58" name="AutoShape 58"/>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59" name="AutoShape 59"/>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60" name="Group 60"/>
            <p:cNvGrpSpPr/>
            <p:nvPr/>
          </p:nvGrpSpPr>
          <p:grpSpPr>
            <a:xfrm>
              <a:off x="0" y="1191546"/>
              <a:ext cx="2475899" cy="17374"/>
              <a:chOff x="0" y="0"/>
              <a:chExt cx="1787516" cy="12543"/>
            </a:xfrm>
          </p:grpSpPr>
          <p:sp>
            <p:nvSpPr>
              <p:cNvPr id="61" name="Freeform 61"/>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62" name="TextBox 62"/>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63" name="Group 63"/>
            <p:cNvGrpSpPr/>
            <p:nvPr/>
          </p:nvGrpSpPr>
          <p:grpSpPr>
            <a:xfrm rot="2700000">
              <a:off x="1512342" y="779290"/>
              <a:ext cx="234463" cy="56875"/>
              <a:chOff x="0" y="0"/>
              <a:chExt cx="169275" cy="41062"/>
            </a:xfrm>
          </p:grpSpPr>
          <p:sp>
            <p:nvSpPr>
              <p:cNvPr id="64" name="Freeform 64"/>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65" name="TextBox 65"/>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66" name="Group 66"/>
            <p:cNvGrpSpPr/>
            <p:nvPr/>
          </p:nvGrpSpPr>
          <p:grpSpPr>
            <a:xfrm>
              <a:off x="0" y="1186918"/>
              <a:ext cx="2475899" cy="51001"/>
              <a:chOff x="0" y="0"/>
              <a:chExt cx="1787516" cy="36821"/>
            </a:xfrm>
          </p:grpSpPr>
          <p:sp>
            <p:nvSpPr>
              <p:cNvPr id="67" name="Freeform 67"/>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68" name="TextBox 68"/>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69" name="Group 69"/>
            <p:cNvGrpSpPr/>
            <p:nvPr/>
          </p:nvGrpSpPr>
          <p:grpSpPr>
            <a:xfrm>
              <a:off x="1605779" y="599360"/>
              <a:ext cx="47588" cy="159157"/>
              <a:chOff x="0" y="0"/>
              <a:chExt cx="243028" cy="812800"/>
            </a:xfrm>
          </p:grpSpPr>
          <p:sp>
            <p:nvSpPr>
              <p:cNvPr id="70" name="Freeform 70"/>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1" name="TextBox 71"/>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72" name="Group 72"/>
            <p:cNvGrpSpPr/>
            <p:nvPr/>
          </p:nvGrpSpPr>
          <p:grpSpPr>
            <a:xfrm>
              <a:off x="1151630" y="109289"/>
              <a:ext cx="183597" cy="174561"/>
              <a:chOff x="0" y="0"/>
              <a:chExt cx="870813" cy="827953"/>
            </a:xfrm>
          </p:grpSpPr>
          <p:sp>
            <p:nvSpPr>
              <p:cNvPr id="73" name="Freeform 73"/>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74" name="TextBox 74"/>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75" name="Group 75"/>
            <p:cNvGrpSpPr/>
            <p:nvPr/>
          </p:nvGrpSpPr>
          <p:grpSpPr>
            <a:xfrm>
              <a:off x="1139145" y="118432"/>
              <a:ext cx="183597" cy="171366"/>
              <a:chOff x="0" y="0"/>
              <a:chExt cx="870813" cy="812800"/>
            </a:xfrm>
          </p:grpSpPr>
          <p:sp>
            <p:nvSpPr>
              <p:cNvPr id="76" name="Freeform 76"/>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77" name="TextBox 77"/>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78" name="Group 78"/>
            <p:cNvGrpSpPr/>
            <p:nvPr/>
          </p:nvGrpSpPr>
          <p:grpSpPr>
            <a:xfrm>
              <a:off x="813022" y="586554"/>
              <a:ext cx="47588" cy="159157"/>
              <a:chOff x="0" y="0"/>
              <a:chExt cx="243028" cy="812800"/>
            </a:xfrm>
          </p:grpSpPr>
          <p:sp>
            <p:nvSpPr>
              <p:cNvPr id="79" name="Freeform 79"/>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0" name="TextBox 80"/>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81" name="Freeform 81"/>
          <p:cNvSpPr/>
          <p:nvPr/>
        </p:nvSpPr>
        <p:spPr>
          <a:xfrm>
            <a:off x="1803356" y="3181772"/>
            <a:ext cx="7463976" cy="4916894"/>
          </a:xfrm>
          <a:custGeom>
            <a:avLst/>
            <a:gdLst/>
            <a:ahLst/>
            <a:cxnLst/>
            <a:rect l="l" t="t" r="r" b="b"/>
            <a:pathLst>
              <a:path w="7463976" h="4916894">
                <a:moveTo>
                  <a:pt x="0" y="0"/>
                </a:moveTo>
                <a:lnTo>
                  <a:pt x="7463976" y="0"/>
                </a:lnTo>
                <a:lnTo>
                  <a:pt x="7463976" y="4916894"/>
                </a:lnTo>
                <a:lnTo>
                  <a:pt x="0" y="4916894"/>
                </a:lnTo>
                <a:lnTo>
                  <a:pt x="0" y="0"/>
                </a:lnTo>
                <a:close/>
              </a:path>
            </a:pathLst>
          </a:custGeom>
          <a:blipFill>
            <a:blip r:embed="rId4"/>
            <a:stretch>
              <a:fillRect/>
            </a:stretch>
          </a:blipFill>
        </p:spPr>
        <p:txBody>
          <a:bodyPr/>
          <a:lstStyle/>
          <a:p>
            <a:endParaRPr lang="ko-KR" altLang="en-US"/>
          </a:p>
        </p:txBody>
      </p:sp>
      <p:sp>
        <p:nvSpPr>
          <p:cNvPr id="82" name="TextBox 82"/>
          <p:cNvSpPr txBox="1"/>
          <p:nvPr/>
        </p:nvSpPr>
        <p:spPr>
          <a:xfrm>
            <a:off x="1243131" y="1496599"/>
            <a:ext cx="1337285" cy="1047777"/>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05</a:t>
            </a:r>
          </a:p>
        </p:txBody>
      </p:sp>
      <p:sp>
        <p:nvSpPr>
          <p:cNvPr id="83" name="TextBox 83"/>
          <p:cNvSpPr txBox="1"/>
          <p:nvPr/>
        </p:nvSpPr>
        <p:spPr>
          <a:xfrm>
            <a:off x="2580416" y="1414049"/>
            <a:ext cx="611027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주요 실험 결과</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3262304" y="3743695"/>
            <a:ext cx="5107197" cy="4452496"/>
            <a:chOff x="0" y="0"/>
            <a:chExt cx="6809596" cy="5936662"/>
          </a:xfrm>
        </p:grpSpPr>
        <p:grpSp>
          <p:nvGrpSpPr>
            <p:cNvPr id="22" name="Group 22"/>
            <p:cNvGrpSpPr/>
            <p:nvPr/>
          </p:nvGrpSpPr>
          <p:grpSpPr>
            <a:xfrm>
              <a:off x="0" y="0"/>
              <a:ext cx="6809596" cy="5936662"/>
              <a:chOff x="0" y="0"/>
              <a:chExt cx="1345105" cy="1172674"/>
            </a:xfrm>
          </p:grpSpPr>
          <p:sp>
            <p:nvSpPr>
              <p:cNvPr id="23" name="Freeform 23"/>
              <p:cNvSpPr/>
              <p:nvPr/>
            </p:nvSpPr>
            <p:spPr>
              <a:xfrm>
                <a:off x="0" y="0"/>
                <a:ext cx="1345105" cy="1172674"/>
              </a:xfrm>
              <a:custGeom>
                <a:avLst/>
                <a:gdLst/>
                <a:ahLst/>
                <a:cxnLst/>
                <a:rect l="l" t="t" r="r" b="b"/>
                <a:pathLst>
                  <a:path w="1345105" h="1172674">
                    <a:moveTo>
                      <a:pt x="15159" y="0"/>
                    </a:moveTo>
                    <a:lnTo>
                      <a:pt x="1329947" y="0"/>
                    </a:lnTo>
                    <a:cubicBezTo>
                      <a:pt x="1333967" y="0"/>
                      <a:pt x="1337823" y="1597"/>
                      <a:pt x="1340665" y="4440"/>
                    </a:cubicBezTo>
                    <a:cubicBezTo>
                      <a:pt x="1343508" y="7283"/>
                      <a:pt x="1345105" y="11138"/>
                      <a:pt x="1345105" y="15159"/>
                    </a:cubicBezTo>
                    <a:lnTo>
                      <a:pt x="1345105" y="1157515"/>
                    </a:lnTo>
                    <a:cubicBezTo>
                      <a:pt x="1345105" y="1165887"/>
                      <a:pt x="1338319" y="1172674"/>
                      <a:pt x="1329947" y="1172674"/>
                    </a:cubicBezTo>
                    <a:lnTo>
                      <a:pt x="15159" y="1172674"/>
                    </a:lnTo>
                    <a:cubicBezTo>
                      <a:pt x="11138" y="1172674"/>
                      <a:pt x="7283" y="1171077"/>
                      <a:pt x="4440" y="1168234"/>
                    </a:cubicBezTo>
                    <a:cubicBezTo>
                      <a:pt x="1597" y="1165391"/>
                      <a:pt x="0" y="1161535"/>
                      <a:pt x="0" y="1157515"/>
                    </a:cubicBezTo>
                    <a:lnTo>
                      <a:pt x="0" y="15159"/>
                    </a:lnTo>
                    <a:cubicBezTo>
                      <a:pt x="0" y="11138"/>
                      <a:pt x="1597" y="7283"/>
                      <a:pt x="4440" y="4440"/>
                    </a:cubicBezTo>
                    <a:cubicBezTo>
                      <a:pt x="7283" y="1597"/>
                      <a:pt x="11138" y="0"/>
                      <a:pt x="15159" y="0"/>
                    </a:cubicBezTo>
                    <a:close/>
                  </a:path>
                </a:pathLst>
              </a:custGeom>
              <a:solidFill>
                <a:srgbClr val="FFFFFF"/>
              </a:solidFill>
              <a:ln w="19050" cap="sq">
                <a:solidFill>
                  <a:srgbClr val="343D63"/>
                </a:solidFill>
                <a:prstDash val="solid"/>
                <a:miter/>
              </a:ln>
            </p:spPr>
            <p:txBody>
              <a:bodyPr/>
              <a:lstStyle/>
              <a:p>
                <a:endParaRPr lang="ko-KR" altLang="en-US"/>
              </a:p>
            </p:txBody>
          </p:sp>
          <p:sp>
            <p:nvSpPr>
              <p:cNvPr id="24" name="TextBox 24"/>
              <p:cNvSpPr txBox="1"/>
              <p:nvPr/>
            </p:nvSpPr>
            <p:spPr>
              <a:xfrm>
                <a:off x="0" y="-47625"/>
                <a:ext cx="1345105" cy="1220299"/>
              </a:xfrm>
              <a:prstGeom prst="rect">
                <a:avLst/>
              </a:prstGeom>
            </p:spPr>
            <p:txBody>
              <a:bodyPr lIns="50800" tIns="50800" rIns="50800" bIns="50800" rtlCol="0" anchor="ctr"/>
              <a:lstStyle/>
              <a:p>
                <a:pPr algn="ctr">
                  <a:lnSpc>
                    <a:spcPts val="3079"/>
                  </a:lnSpc>
                </a:pPr>
                <a:endParaRPr/>
              </a:p>
            </p:txBody>
          </p:sp>
        </p:grpSp>
        <p:sp>
          <p:nvSpPr>
            <p:cNvPr id="25" name="AutoShape 25"/>
            <p:cNvSpPr/>
            <p:nvPr/>
          </p:nvSpPr>
          <p:spPr>
            <a:xfrm>
              <a:off x="14907" y="1656426"/>
              <a:ext cx="6794688" cy="0"/>
            </a:xfrm>
            <a:prstGeom prst="line">
              <a:avLst/>
            </a:prstGeom>
            <a:ln w="25400" cap="flat">
              <a:solidFill>
                <a:srgbClr val="343D63"/>
              </a:solidFill>
              <a:prstDash val="solid"/>
              <a:headEnd type="none" w="sm" len="sm"/>
              <a:tailEnd type="none" w="sm" len="sm"/>
            </a:ln>
          </p:spPr>
          <p:txBody>
            <a:bodyPr/>
            <a:lstStyle/>
            <a:p>
              <a:endParaRPr lang="ko-KR" altLang="en-US"/>
            </a:p>
          </p:txBody>
        </p:sp>
      </p:grpSp>
      <p:grpSp>
        <p:nvGrpSpPr>
          <p:cNvPr id="26" name="Group 26"/>
          <p:cNvGrpSpPr/>
          <p:nvPr/>
        </p:nvGrpSpPr>
        <p:grpSpPr>
          <a:xfrm>
            <a:off x="10012013" y="3740742"/>
            <a:ext cx="5146046" cy="4458403"/>
            <a:chOff x="0" y="0"/>
            <a:chExt cx="6861395" cy="5944537"/>
          </a:xfrm>
        </p:grpSpPr>
        <p:grpSp>
          <p:nvGrpSpPr>
            <p:cNvPr id="27" name="Group 27"/>
            <p:cNvGrpSpPr/>
            <p:nvPr/>
          </p:nvGrpSpPr>
          <p:grpSpPr>
            <a:xfrm>
              <a:off x="0" y="0"/>
              <a:ext cx="6861395" cy="5944537"/>
              <a:chOff x="0" y="0"/>
              <a:chExt cx="1355337" cy="1174230"/>
            </a:xfrm>
          </p:grpSpPr>
          <p:sp>
            <p:nvSpPr>
              <p:cNvPr id="28" name="Freeform 28"/>
              <p:cNvSpPr/>
              <p:nvPr/>
            </p:nvSpPr>
            <p:spPr>
              <a:xfrm>
                <a:off x="0" y="0"/>
                <a:ext cx="1355337" cy="1174229"/>
              </a:xfrm>
              <a:custGeom>
                <a:avLst/>
                <a:gdLst/>
                <a:ahLst/>
                <a:cxnLst/>
                <a:rect l="l" t="t" r="r" b="b"/>
                <a:pathLst>
                  <a:path w="1355337" h="1174229">
                    <a:moveTo>
                      <a:pt x="15044" y="0"/>
                    </a:moveTo>
                    <a:lnTo>
                      <a:pt x="1340293" y="0"/>
                    </a:lnTo>
                    <a:cubicBezTo>
                      <a:pt x="1344283" y="0"/>
                      <a:pt x="1348110" y="1585"/>
                      <a:pt x="1350931" y="4406"/>
                    </a:cubicBezTo>
                    <a:cubicBezTo>
                      <a:pt x="1353752" y="7228"/>
                      <a:pt x="1355337" y="11054"/>
                      <a:pt x="1355337" y="15044"/>
                    </a:cubicBezTo>
                    <a:lnTo>
                      <a:pt x="1355337" y="1159185"/>
                    </a:lnTo>
                    <a:cubicBezTo>
                      <a:pt x="1355337" y="1163175"/>
                      <a:pt x="1353752" y="1167002"/>
                      <a:pt x="1350931" y="1169823"/>
                    </a:cubicBezTo>
                    <a:cubicBezTo>
                      <a:pt x="1348110" y="1172644"/>
                      <a:pt x="1344283" y="1174229"/>
                      <a:pt x="1340293" y="1174229"/>
                    </a:cubicBezTo>
                    <a:lnTo>
                      <a:pt x="15044" y="1174229"/>
                    </a:lnTo>
                    <a:cubicBezTo>
                      <a:pt x="11054" y="1174229"/>
                      <a:pt x="7228" y="1172644"/>
                      <a:pt x="4406" y="1169823"/>
                    </a:cubicBezTo>
                    <a:cubicBezTo>
                      <a:pt x="1585" y="1167002"/>
                      <a:pt x="0" y="1163175"/>
                      <a:pt x="0" y="1159185"/>
                    </a:cubicBezTo>
                    <a:lnTo>
                      <a:pt x="0" y="15044"/>
                    </a:lnTo>
                    <a:cubicBezTo>
                      <a:pt x="0" y="11054"/>
                      <a:pt x="1585" y="7228"/>
                      <a:pt x="4406" y="4406"/>
                    </a:cubicBezTo>
                    <a:cubicBezTo>
                      <a:pt x="7228" y="1585"/>
                      <a:pt x="11054" y="0"/>
                      <a:pt x="15044" y="0"/>
                    </a:cubicBezTo>
                    <a:close/>
                  </a:path>
                </a:pathLst>
              </a:custGeom>
              <a:solidFill>
                <a:srgbClr val="FFFFFF"/>
              </a:solidFill>
              <a:ln w="19050" cap="sq">
                <a:solidFill>
                  <a:srgbClr val="343D63"/>
                </a:solidFill>
                <a:prstDash val="solid"/>
                <a:miter/>
              </a:ln>
            </p:spPr>
            <p:txBody>
              <a:bodyPr/>
              <a:lstStyle/>
              <a:p>
                <a:endParaRPr lang="ko-KR" altLang="en-US"/>
              </a:p>
            </p:txBody>
          </p:sp>
          <p:sp>
            <p:nvSpPr>
              <p:cNvPr id="29" name="TextBox 29"/>
              <p:cNvSpPr txBox="1"/>
              <p:nvPr/>
            </p:nvSpPr>
            <p:spPr>
              <a:xfrm>
                <a:off x="0" y="-47625"/>
                <a:ext cx="1355337" cy="1221855"/>
              </a:xfrm>
              <a:prstGeom prst="rect">
                <a:avLst/>
              </a:prstGeom>
            </p:spPr>
            <p:txBody>
              <a:bodyPr lIns="50800" tIns="50800" rIns="50800" bIns="50800" rtlCol="0" anchor="ctr"/>
              <a:lstStyle/>
              <a:p>
                <a:pPr algn="ctr">
                  <a:lnSpc>
                    <a:spcPts val="3079"/>
                  </a:lnSpc>
                </a:pPr>
                <a:endParaRPr/>
              </a:p>
            </p:txBody>
          </p:sp>
        </p:grpSp>
        <p:sp>
          <p:nvSpPr>
            <p:cNvPr id="30" name="AutoShape 30"/>
            <p:cNvSpPr/>
            <p:nvPr/>
          </p:nvSpPr>
          <p:spPr>
            <a:xfrm>
              <a:off x="0" y="1676905"/>
              <a:ext cx="6861395" cy="0"/>
            </a:xfrm>
            <a:prstGeom prst="line">
              <a:avLst/>
            </a:prstGeom>
            <a:ln w="25400" cap="flat">
              <a:solidFill>
                <a:srgbClr val="343D63"/>
              </a:solidFill>
              <a:prstDash val="solid"/>
              <a:headEnd type="none" w="sm" len="sm"/>
              <a:tailEnd type="none" w="sm" len="sm"/>
            </a:ln>
          </p:spPr>
          <p:txBody>
            <a:bodyPr/>
            <a:lstStyle/>
            <a:p>
              <a:endParaRPr lang="ko-KR" altLang="en-US"/>
            </a:p>
          </p:txBody>
        </p:sp>
      </p:grpSp>
      <p:sp>
        <p:nvSpPr>
          <p:cNvPr id="31" name="TextBox 31"/>
          <p:cNvSpPr txBox="1"/>
          <p:nvPr/>
        </p:nvSpPr>
        <p:spPr>
          <a:xfrm>
            <a:off x="1243131" y="1496599"/>
            <a:ext cx="1337285" cy="1047777"/>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06</a:t>
            </a:r>
          </a:p>
        </p:txBody>
      </p:sp>
      <p:sp>
        <p:nvSpPr>
          <p:cNvPr id="32" name="TextBox 32"/>
          <p:cNvSpPr txBox="1"/>
          <p:nvPr/>
        </p:nvSpPr>
        <p:spPr>
          <a:xfrm>
            <a:off x="2580416" y="1414049"/>
            <a:ext cx="9798091"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주요 문제점 및 해결 방안</a:t>
            </a:r>
          </a:p>
        </p:txBody>
      </p:sp>
      <p:sp>
        <p:nvSpPr>
          <p:cNvPr id="33" name="TextBox 33"/>
          <p:cNvSpPr txBox="1"/>
          <p:nvPr/>
        </p:nvSpPr>
        <p:spPr>
          <a:xfrm>
            <a:off x="11374904" y="3993070"/>
            <a:ext cx="2420264" cy="523821"/>
          </a:xfrm>
          <a:prstGeom prst="rect">
            <a:avLst/>
          </a:prstGeom>
        </p:spPr>
        <p:txBody>
          <a:bodyPr lIns="0" tIns="0" rIns="0" bIns="0" rtlCol="0" anchor="t">
            <a:spAutoFit/>
          </a:bodyPr>
          <a:lstStyle/>
          <a:p>
            <a:pPr algn="ctr">
              <a:lnSpc>
                <a:spcPts val="4200"/>
              </a:lnSpc>
            </a:pPr>
            <a:r>
              <a:rPr lang="en-US" sz="3000" b="1">
                <a:solidFill>
                  <a:srgbClr val="343D63"/>
                </a:solidFill>
                <a:latin typeface="TDTD순고딕 Bold"/>
                <a:ea typeface="TDTD순고딕 Bold"/>
                <a:cs typeface="TDTD순고딕 Bold"/>
                <a:sym typeface="TDTD순고딕 Bold"/>
              </a:rPr>
              <a:t>해결방안</a:t>
            </a:r>
          </a:p>
        </p:txBody>
      </p:sp>
      <p:sp>
        <p:nvSpPr>
          <p:cNvPr id="34" name="TextBox 34"/>
          <p:cNvSpPr txBox="1"/>
          <p:nvPr/>
        </p:nvSpPr>
        <p:spPr>
          <a:xfrm>
            <a:off x="3262304" y="5114094"/>
            <a:ext cx="5107197" cy="770573"/>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53% 이후로 개선율 저조</a:t>
            </a:r>
          </a:p>
          <a:p>
            <a:pPr marL="453390" lvl="1" indent="-226695" algn="l">
              <a:lnSpc>
                <a:spcPts val="3465"/>
              </a:lnSpc>
              <a:buFont typeface="Arial"/>
              <a:buChar char="•"/>
            </a:pPr>
            <a:r>
              <a:rPr lang="en-US" sz="2100">
                <a:solidFill>
                  <a:srgbClr val="343D63"/>
                </a:solidFill>
                <a:latin typeface="TDTD순고딕"/>
                <a:ea typeface="TDTD순고딕"/>
                <a:cs typeface="TDTD순고딕"/>
                <a:sym typeface="TDTD순고딕"/>
              </a:rPr>
              <a:t>다득점을 위한 방안 필요</a:t>
            </a:r>
          </a:p>
        </p:txBody>
      </p:sp>
      <p:sp>
        <p:nvSpPr>
          <p:cNvPr id="35" name="TextBox 35"/>
          <p:cNvSpPr txBox="1"/>
          <p:nvPr/>
        </p:nvSpPr>
        <p:spPr>
          <a:xfrm>
            <a:off x="10012013" y="5066469"/>
            <a:ext cx="5146046" cy="3042459"/>
          </a:xfrm>
          <a:prstGeom prst="rect">
            <a:avLst/>
          </a:prstGeom>
        </p:spPr>
        <p:txBody>
          <a:bodyPr lIns="0" tIns="0" rIns="0" bIns="0" rtlCol="0" anchor="t">
            <a:spAutoFit/>
          </a:bodyPr>
          <a:lstStyle/>
          <a:p>
            <a:pPr marL="453390" lvl="1" indent="-226695" algn="l">
              <a:lnSpc>
                <a:spcPts val="3465"/>
              </a:lnSpc>
              <a:buFont typeface="Arial"/>
              <a:buChar char="•"/>
            </a:pPr>
            <a:r>
              <a:rPr lang="en-US" sz="2100">
                <a:solidFill>
                  <a:srgbClr val="343D63"/>
                </a:solidFill>
                <a:latin typeface="TDTD순고딕"/>
                <a:ea typeface="TDTD순고딕"/>
                <a:cs typeface="TDTD순고딕"/>
                <a:sym typeface="TDTD순고딕"/>
              </a:rPr>
              <a:t>GPU 자원 확보 → colab (유료)</a:t>
            </a:r>
          </a:p>
          <a:p>
            <a:pPr marL="453390" lvl="1" indent="-226695" algn="l">
              <a:lnSpc>
                <a:spcPts val="3465"/>
              </a:lnSpc>
              <a:buFont typeface="Arial"/>
              <a:buChar char="•"/>
            </a:pPr>
            <a:r>
              <a:rPr lang="en-US" sz="2100">
                <a:solidFill>
                  <a:srgbClr val="343D63"/>
                </a:solidFill>
                <a:latin typeface="TDTD순고딕"/>
                <a:ea typeface="TDTD순고딕"/>
                <a:cs typeface="TDTD순고딕"/>
                <a:sym typeface="TDTD순고딕"/>
              </a:rPr>
              <a:t>다득점을 위해 추가 step 실험</a:t>
            </a:r>
          </a:p>
          <a:p>
            <a:pPr marL="453390" lvl="1" indent="-226695" algn="l">
              <a:lnSpc>
                <a:spcPts val="3465"/>
              </a:lnSpc>
              <a:buFont typeface="Arial"/>
              <a:buChar char="•"/>
            </a:pPr>
            <a:r>
              <a:rPr lang="en-US" sz="2100">
                <a:solidFill>
                  <a:srgbClr val="343D63"/>
                </a:solidFill>
                <a:latin typeface="TDTD순고딕"/>
                <a:ea typeface="TDTD순고딕"/>
                <a:cs typeface="TDTD순고딕"/>
                <a:sym typeface="TDTD순고딕"/>
              </a:rPr>
              <a:t>다득점을 위한 1적구 거리 계산 로직 추가 및 five &amp; half 계산식 학습</a:t>
            </a:r>
          </a:p>
          <a:p>
            <a:pPr marL="453390" lvl="1" indent="-226695" algn="l">
              <a:lnSpc>
                <a:spcPts val="3465"/>
              </a:lnSpc>
              <a:buFont typeface="Arial"/>
              <a:buChar char="•"/>
            </a:pPr>
            <a:r>
              <a:rPr lang="en-US" sz="2100">
                <a:solidFill>
                  <a:srgbClr val="343D63"/>
                </a:solidFill>
                <a:latin typeface="TDTD순고딕"/>
                <a:ea typeface="TDTD순고딕"/>
                <a:cs typeface="TDTD순고딕"/>
                <a:sym typeface="TDTD순고딕"/>
              </a:rPr>
              <a:t>SAC 하이퍼파라미터 튜닝 및 추가 실험</a:t>
            </a:r>
          </a:p>
          <a:p>
            <a:pPr marL="453390" lvl="1" indent="-226695" algn="l">
              <a:lnSpc>
                <a:spcPts val="3465"/>
              </a:lnSpc>
              <a:buFont typeface="Arial"/>
              <a:buChar char="•"/>
            </a:pPr>
            <a:r>
              <a:rPr lang="en-US" sz="2100">
                <a:solidFill>
                  <a:srgbClr val="343D63"/>
                </a:solidFill>
                <a:latin typeface="TDTD순고딕"/>
                <a:ea typeface="TDTD순고딕"/>
                <a:cs typeface="TDTD순고딕"/>
                <a:sym typeface="TDTD순고딕"/>
              </a:rPr>
              <a:t>당점, 회전 구현 방법을 연구 or five &amp; hald system 식을 적용하여 임의 구현</a:t>
            </a:r>
          </a:p>
        </p:txBody>
      </p:sp>
      <p:sp>
        <p:nvSpPr>
          <p:cNvPr id="36" name="TextBox 36"/>
          <p:cNvSpPr txBox="1"/>
          <p:nvPr/>
        </p:nvSpPr>
        <p:spPr>
          <a:xfrm>
            <a:off x="4605770" y="3993070"/>
            <a:ext cx="2420264" cy="523821"/>
          </a:xfrm>
          <a:prstGeom prst="rect">
            <a:avLst/>
          </a:prstGeom>
        </p:spPr>
        <p:txBody>
          <a:bodyPr lIns="0" tIns="0" rIns="0" bIns="0" rtlCol="0" anchor="t">
            <a:spAutoFit/>
          </a:bodyPr>
          <a:lstStyle/>
          <a:p>
            <a:pPr algn="ctr">
              <a:lnSpc>
                <a:spcPts val="4200"/>
              </a:lnSpc>
            </a:pPr>
            <a:r>
              <a:rPr lang="en-US" sz="3000" b="1">
                <a:solidFill>
                  <a:srgbClr val="343D63"/>
                </a:solidFill>
                <a:latin typeface="TDTD순고딕 Bold"/>
                <a:ea typeface="TDTD순고딕 Bold"/>
                <a:cs typeface="TDTD순고딕 Bold"/>
                <a:sym typeface="TDTD순고딕 Bold"/>
              </a:rPr>
              <a:t>문제점</a:t>
            </a:r>
          </a:p>
        </p:txBody>
      </p:sp>
      <p:grpSp>
        <p:nvGrpSpPr>
          <p:cNvPr id="37" name="Group 37"/>
          <p:cNvGrpSpPr/>
          <p:nvPr/>
        </p:nvGrpSpPr>
        <p:grpSpPr>
          <a:xfrm>
            <a:off x="8215538" y="200151"/>
            <a:ext cx="1856924" cy="928439"/>
            <a:chOff x="0" y="0"/>
            <a:chExt cx="2475899" cy="1237919"/>
          </a:xfrm>
        </p:grpSpPr>
        <p:grpSp>
          <p:nvGrpSpPr>
            <p:cNvPr id="38" name="Group 38"/>
            <p:cNvGrpSpPr/>
            <p:nvPr/>
          </p:nvGrpSpPr>
          <p:grpSpPr>
            <a:xfrm>
              <a:off x="978382" y="0"/>
              <a:ext cx="505122" cy="402903"/>
              <a:chOff x="0" y="0"/>
              <a:chExt cx="364681" cy="290882"/>
            </a:xfrm>
          </p:grpSpPr>
          <p:sp>
            <p:nvSpPr>
              <p:cNvPr id="39" name="Freeform 39"/>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40" name="TextBox 40"/>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41" name="Group 41"/>
            <p:cNvGrpSpPr/>
            <p:nvPr/>
          </p:nvGrpSpPr>
          <p:grpSpPr>
            <a:xfrm>
              <a:off x="843786" y="220390"/>
              <a:ext cx="776592" cy="747286"/>
              <a:chOff x="0" y="0"/>
              <a:chExt cx="560673" cy="539515"/>
            </a:xfrm>
          </p:grpSpPr>
          <p:sp>
            <p:nvSpPr>
              <p:cNvPr id="42" name="Freeform 42"/>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43" name="TextBox 43"/>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44" name="Group 44"/>
            <p:cNvGrpSpPr/>
            <p:nvPr/>
          </p:nvGrpSpPr>
          <p:grpSpPr>
            <a:xfrm rot="-2700000">
              <a:off x="751131" y="771112"/>
              <a:ext cx="218108" cy="73231"/>
              <a:chOff x="0" y="0"/>
              <a:chExt cx="157466" cy="52870"/>
            </a:xfrm>
          </p:grpSpPr>
          <p:sp>
            <p:nvSpPr>
              <p:cNvPr id="45" name="Freeform 45"/>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46" name="TextBox 46"/>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47" name="Group 47"/>
            <p:cNvGrpSpPr/>
            <p:nvPr/>
          </p:nvGrpSpPr>
          <p:grpSpPr>
            <a:xfrm>
              <a:off x="860610" y="236370"/>
              <a:ext cx="741846" cy="814932"/>
              <a:chOff x="0" y="0"/>
              <a:chExt cx="535588" cy="588354"/>
            </a:xfrm>
          </p:grpSpPr>
          <p:sp>
            <p:nvSpPr>
              <p:cNvPr id="48" name="Freeform 48"/>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49" name="TextBox 49"/>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50" name="Group 50"/>
            <p:cNvGrpSpPr/>
            <p:nvPr/>
          </p:nvGrpSpPr>
          <p:grpSpPr>
            <a:xfrm>
              <a:off x="0" y="806705"/>
              <a:ext cx="2475899" cy="402215"/>
              <a:chOff x="0" y="0"/>
              <a:chExt cx="1787516" cy="290386"/>
            </a:xfrm>
          </p:grpSpPr>
          <p:sp>
            <p:nvSpPr>
              <p:cNvPr id="51" name="Freeform 51"/>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52" name="TextBox 52"/>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53" name="Group 53"/>
            <p:cNvGrpSpPr/>
            <p:nvPr/>
          </p:nvGrpSpPr>
          <p:grpSpPr>
            <a:xfrm>
              <a:off x="990591" y="23206"/>
              <a:ext cx="481884" cy="426329"/>
              <a:chOff x="0" y="0"/>
              <a:chExt cx="347904" cy="307795"/>
            </a:xfrm>
          </p:grpSpPr>
          <p:sp>
            <p:nvSpPr>
              <p:cNvPr id="54" name="Freeform 54"/>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55" name="TextBox 55"/>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56" name="Group 56"/>
            <p:cNvGrpSpPr/>
            <p:nvPr/>
          </p:nvGrpSpPr>
          <p:grpSpPr>
            <a:xfrm>
              <a:off x="0" y="998793"/>
              <a:ext cx="2475899" cy="123219"/>
              <a:chOff x="0" y="0"/>
              <a:chExt cx="1787516" cy="88960"/>
            </a:xfrm>
          </p:grpSpPr>
          <p:sp>
            <p:nvSpPr>
              <p:cNvPr id="57" name="Freeform 57"/>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58" name="TextBox 58"/>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59" name="Group 59"/>
            <p:cNvGrpSpPr/>
            <p:nvPr/>
          </p:nvGrpSpPr>
          <p:grpSpPr>
            <a:xfrm>
              <a:off x="0" y="1078685"/>
              <a:ext cx="2475899" cy="150937"/>
              <a:chOff x="0" y="0"/>
              <a:chExt cx="1787516" cy="108971"/>
            </a:xfrm>
          </p:grpSpPr>
          <p:sp>
            <p:nvSpPr>
              <p:cNvPr id="60" name="Freeform 60"/>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61" name="TextBox 61"/>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62" name="AutoShape 62"/>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63" name="AutoShape 63"/>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64" name="AutoShape 64"/>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65" name="Group 65"/>
            <p:cNvGrpSpPr/>
            <p:nvPr/>
          </p:nvGrpSpPr>
          <p:grpSpPr>
            <a:xfrm>
              <a:off x="0" y="1191546"/>
              <a:ext cx="2475899" cy="17374"/>
              <a:chOff x="0" y="0"/>
              <a:chExt cx="1787516" cy="12543"/>
            </a:xfrm>
          </p:grpSpPr>
          <p:sp>
            <p:nvSpPr>
              <p:cNvPr id="66" name="Freeform 66"/>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67" name="TextBox 67"/>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68" name="Group 68"/>
            <p:cNvGrpSpPr/>
            <p:nvPr/>
          </p:nvGrpSpPr>
          <p:grpSpPr>
            <a:xfrm rot="2700000">
              <a:off x="1512342" y="779290"/>
              <a:ext cx="234463" cy="56875"/>
              <a:chOff x="0" y="0"/>
              <a:chExt cx="169275" cy="41062"/>
            </a:xfrm>
          </p:grpSpPr>
          <p:sp>
            <p:nvSpPr>
              <p:cNvPr id="69" name="Freeform 69"/>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70" name="TextBox 70"/>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71" name="Group 71"/>
            <p:cNvGrpSpPr/>
            <p:nvPr/>
          </p:nvGrpSpPr>
          <p:grpSpPr>
            <a:xfrm>
              <a:off x="0" y="1186918"/>
              <a:ext cx="2475899" cy="51001"/>
              <a:chOff x="0" y="0"/>
              <a:chExt cx="1787516" cy="36821"/>
            </a:xfrm>
          </p:grpSpPr>
          <p:sp>
            <p:nvSpPr>
              <p:cNvPr id="72" name="Freeform 72"/>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73" name="TextBox 73"/>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74" name="Group 74"/>
            <p:cNvGrpSpPr/>
            <p:nvPr/>
          </p:nvGrpSpPr>
          <p:grpSpPr>
            <a:xfrm>
              <a:off x="1605779" y="599360"/>
              <a:ext cx="47588" cy="159157"/>
              <a:chOff x="0" y="0"/>
              <a:chExt cx="243028" cy="812800"/>
            </a:xfrm>
          </p:grpSpPr>
          <p:sp>
            <p:nvSpPr>
              <p:cNvPr id="75" name="Freeform 75"/>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6" name="TextBox 76"/>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77" name="Group 77"/>
            <p:cNvGrpSpPr/>
            <p:nvPr/>
          </p:nvGrpSpPr>
          <p:grpSpPr>
            <a:xfrm>
              <a:off x="1151630" y="109289"/>
              <a:ext cx="183597" cy="174561"/>
              <a:chOff x="0" y="0"/>
              <a:chExt cx="870813" cy="827953"/>
            </a:xfrm>
          </p:grpSpPr>
          <p:sp>
            <p:nvSpPr>
              <p:cNvPr id="78" name="Freeform 78"/>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79" name="TextBox 79"/>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80" name="Group 80"/>
            <p:cNvGrpSpPr/>
            <p:nvPr/>
          </p:nvGrpSpPr>
          <p:grpSpPr>
            <a:xfrm>
              <a:off x="1139145" y="118432"/>
              <a:ext cx="183597" cy="171366"/>
              <a:chOff x="0" y="0"/>
              <a:chExt cx="870813" cy="812800"/>
            </a:xfrm>
          </p:grpSpPr>
          <p:sp>
            <p:nvSpPr>
              <p:cNvPr id="81" name="Freeform 81"/>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82" name="TextBox 82"/>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83" name="Group 83"/>
            <p:cNvGrpSpPr/>
            <p:nvPr/>
          </p:nvGrpSpPr>
          <p:grpSpPr>
            <a:xfrm>
              <a:off x="813022" y="586554"/>
              <a:ext cx="47588" cy="159157"/>
              <a:chOff x="0" y="0"/>
              <a:chExt cx="243028" cy="812800"/>
            </a:xfrm>
          </p:grpSpPr>
          <p:sp>
            <p:nvSpPr>
              <p:cNvPr id="84" name="Freeform 84"/>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5" name="TextBox 85"/>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86" name="TextBox 86"/>
          <p:cNvSpPr txBox="1"/>
          <p:nvPr/>
        </p:nvSpPr>
        <p:spPr>
          <a:xfrm>
            <a:off x="3262304" y="5903717"/>
            <a:ext cx="5107197" cy="2085097"/>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GPU 자원 부재로 학습 시간 소요 多多多큼</a:t>
            </a:r>
          </a:p>
          <a:p>
            <a:pPr marL="453390" lvl="1" indent="-226695" algn="l">
              <a:lnSpc>
                <a:spcPts val="3465"/>
              </a:lnSpc>
              <a:buFont typeface="Arial"/>
              <a:buChar char="•"/>
            </a:pPr>
            <a:r>
              <a:rPr lang="en-US" sz="2100">
                <a:solidFill>
                  <a:srgbClr val="343D63"/>
                </a:solidFill>
                <a:latin typeface="TDTD순고딕"/>
                <a:ea typeface="TDTD순고딕"/>
                <a:cs typeface="TDTD순고딕"/>
                <a:sym typeface="TDTD순고딕"/>
              </a:rPr>
              <a:t>SAC의 경우 실험 진행율이 작고 속도가 느려 학습 제한</a:t>
            </a:r>
          </a:p>
          <a:p>
            <a:pPr marL="453390" lvl="1" indent="-226695" algn="l">
              <a:lnSpc>
                <a:spcPts val="3465"/>
              </a:lnSpc>
              <a:buFont typeface="Arial"/>
              <a:buChar char="•"/>
            </a:pPr>
            <a:r>
              <a:rPr lang="en-US" sz="2100">
                <a:solidFill>
                  <a:srgbClr val="343D63"/>
                </a:solidFill>
                <a:latin typeface="TDTD순고딕"/>
                <a:ea typeface="TDTD순고딕"/>
                <a:cs typeface="TDTD순고딕"/>
                <a:sym typeface="TDTD순고딕"/>
              </a:rPr>
              <a:t>당점, 회전의 구현 부재로 실제 인간의 초이스와 다른 초이스로 action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3421060" y="3166598"/>
            <a:ext cx="4794478" cy="4814603"/>
            <a:chOff x="0" y="0"/>
            <a:chExt cx="6392637" cy="6419471"/>
          </a:xfrm>
        </p:grpSpPr>
        <p:grpSp>
          <p:nvGrpSpPr>
            <p:cNvPr id="22" name="Group 22"/>
            <p:cNvGrpSpPr/>
            <p:nvPr/>
          </p:nvGrpSpPr>
          <p:grpSpPr>
            <a:xfrm>
              <a:off x="147065" y="1409438"/>
              <a:ext cx="6245572" cy="1317321"/>
              <a:chOff x="0" y="0"/>
              <a:chExt cx="1233693" cy="260212"/>
            </a:xfrm>
          </p:grpSpPr>
          <p:sp>
            <p:nvSpPr>
              <p:cNvPr id="23" name="Freeform 23"/>
              <p:cNvSpPr/>
              <p:nvPr/>
            </p:nvSpPr>
            <p:spPr>
              <a:xfrm>
                <a:off x="0" y="0"/>
                <a:ext cx="1233693" cy="260212"/>
              </a:xfrm>
              <a:custGeom>
                <a:avLst/>
                <a:gdLst/>
                <a:ahLst/>
                <a:cxnLst/>
                <a:rect l="l" t="t" r="r" b="b"/>
                <a:pathLst>
                  <a:path w="1233693" h="260212">
                    <a:moveTo>
                      <a:pt x="13222" y="0"/>
                    </a:moveTo>
                    <a:lnTo>
                      <a:pt x="1220471" y="0"/>
                    </a:lnTo>
                    <a:cubicBezTo>
                      <a:pt x="1227773" y="0"/>
                      <a:pt x="1233693" y="5920"/>
                      <a:pt x="1233693" y="13222"/>
                    </a:cubicBezTo>
                    <a:lnTo>
                      <a:pt x="1233693" y="246989"/>
                    </a:lnTo>
                    <a:cubicBezTo>
                      <a:pt x="1233693" y="250496"/>
                      <a:pt x="1232300" y="253859"/>
                      <a:pt x="1229820" y="256339"/>
                    </a:cubicBezTo>
                    <a:cubicBezTo>
                      <a:pt x="1227341" y="258819"/>
                      <a:pt x="1223978" y="260212"/>
                      <a:pt x="1220471" y="260212"/>
                    </a:cubicBezTo>
                    <a:lnTo>
                      <a:pt x="13222" y="260212"/>
                    </a:lnTo>
                    <a:cubicBezTo>
                      <a:pt x="9715" y="260212"/>
                      <a:pt x="6352" y="258819"/>
                      <a:pt x="3873" y="256339"/>
                    </a:cubicBezTo>
                    <a:cubicBezTo>
                      <a:pt x="1393" y="253859"/>
                      <a:pt x="0" y="250496"/>
                      <a:pt x="0" y="246989"/>
                    </a:cubicBezTo>
                    <a:lnTo>
                      <a:pt x="0" y="13222"/>
                    </a:lnTo>
                    <a:cubicBezTo>
                      <a:pt x="0" y="9715"/>
                      <a:pt x="1393" y="6352"/>
                      <a:pt x="3873" y="3873"/>
                    </a:cubicBezTo>
                    <a:cubicBezTo>
                      <a:pt x="6352" y="1393"/>
                      <a:pt x="9715" y="0"/>
                      <a:pt x="13222" y="0"/>
                    </a:cubicBezTo>
                    <a:close/>
                  </a:path>
                </a:pathLst>
              </a:custGeom>
              <a:solidFill>
                <a:srgbClr val="F6F8FF"/>
              </a:solidFill>
              <a:ln w="19050" cap="sq">
                <a:solidFill>
                  <a:srgbClr val="343D63"/>
                </a:solidFill>
                <a:prstDash val="solid"/>
                <a:miter/>
              </a:ln>
            </p:spPr>
            <p:txBody>
              <a:bodyPr/>
              <a:lstStyle/>
              <a:p>
                <a:endParaRPr lang="ko-KR" altLang="en-US"/>
              </a:p>
            </p:txBody>
          </p:sp>
          <p:sp>
            <p:nvSpPr>
              <p:cNvPr id="24" name="TextBox 24"/>
              <p:cNvSpPr txBox="1"/>
              <p:nvPr/>
            </p:nvSpPr>
            <p:spPr>
              <a:xfrm>
                <a:off x="0" y="-47625"/>
                <a:ext cx="1233693" cy="307837"/>
              </a:xfrm>
              <a:prstGeom prst="rect">
                <a:avLst/>
              </a:prstGeom>
            </p:spPr>
            <p:txBody>
              <a:bodyPr lIns="50800" tIns="50800" rIns="50800" bIns="50800" rtlCol="0" anchor="ctr"/>
              <a:lstStyle/>
              <a:p>
                <a:pPr algn="ctr">
                  <a:lnSpc>
                    <a:spcPts val="3079"/>
                  </a:lnSpc>
                </a:pPr>
                <a:endParaRPr/>
              </a:p>
            </p:txBody>
          </p:sp>
        </p:grpSp>
        <p:grpSp>
          <p:nvGrpSpPr>
            <p:cNvPr id="25" name="Group 25"/>
            <p:cNvGrpSpPr/>
            <p:nvPr/>
          </p:nvGrpSpPr>
          <p:grpSpPr>
            <a:xfrm>
              <a:off x="0" y="1317527"/>
              <a:ext cx="6245572" cy="1285258"/>
              <a:chOff x="0" y="0"/>
              <a:chExt cx="1233693" cy="253878"/>
            </a:xfrm>
          </p:grpSpPr>
          <p:sp>
            <p:nvSpPr>
              <p:cNvPr id="26" name="Freeform 26"/>
              <p:cNvSpPr/>
              <p:nvPr/>
            </p:nvSpPr>
            <p:spPr>
              <a:xfrm>
                <a:off x="0" y="0"/>
                <a:ext cx="1233693" cy="253878"/>
              </a:xfrm>
              <a:custGeom>
                <a:avLst/>
                <a:gdLst/>
                <a:ahLst/>
                <a:cxnLst/>
                <a:rect l="l" t="t" r="r" b="b"/>
                <a:pathLst>
                  <a:path w="1233693" h="253878">
                    <a:moveTo>
                      <a:pt x="13222" y="0"/>
                    </a:moveTo>
                    <a:lnTo>
                      <a:pt x="1220471" y="0"/>
                    </a:lnTo>
                    <a:cubicBezTo>
                      <a:pt x="1227773" y="0"/>
                      <a:pt x="1233693" y="5920"/>
                      <a:pt x="1233693" y="13222"/>
                    </a:cubicBezTo>
                    <a:lnTo>
                      <a:pt x="1233693" y="240656"/>
                    </a:lnTo>
                    <a:cubicBezTo>
                      <a:pt x="1233693" y="244163"/>
                      <a:pt x="1232300" y="247526"/>
                      <a:pt x="1229820" y="250005"/>
                    </a:cubicBezTo>
                    <a:cubicBezTo>
                      <a:pt x="1227341" y="252485"/>
                      <a:pt x="1223978" y="253878"/>
                      <a:pt x="1220471" y="253878"/>
                    </a:cubicBezTo>
                    <a:lnTo>
                      <a:pt x="13222" y="253878"/>
                    </a:lnTo>
                    <a:cubicBezTo>
                      <a:pt x="5920" y="253878"/>
                      <a:pt x="0" y="247958"/>
                      <a:pt x="0" y="240656"/>
                    </a:cubicBezTo>
                    <a:lnTo>
                      <a:pt x="0" y="13222"/>
                    </a:lnTo>
                    <a:cubicBezTo>
                      <a:pt x="0" y="9715"/>
                      <a:pt x="1393" y="6352"/>
                      <a:pt x="3873" y="3873"/>
                    </a:cubicBezTo>
                    <a:cubicBezTo>
                      <a:pt x="6352" y="1393"/>
                      <a:pt x="9715" y="0"/>
                      <a:pt x="13222" y="0"/>
                    </a:cubicBezTo>
                    <a:close/>
                  </a:path>
                </a:pathLst>
              </a:custGeom>
              <a:solidFill>
                <a:srgbClr val="9CA3C2"/>
              </a:solidFill>
              <a:ln w="19050" cap="sq">
                <a:solidFill>
                  <a:srgbClr val="343D63"/>
                </a:solidFill>
                <a:prstDash val="solid"/>
                <a:miter/>
              </a:ln>
            </p:spPr>
            <p:txBody>
              <a:bodyPr/>
              <a:lstStyle/>
              <a:p>
                <a:endParaRPr lang="ko-KR" altLang="en-US"/>
              </a:p>
            </p:txBody>
          </p:sp>
          <p:sp>
            <p:nvSpPr>
              <p:cNvPr id="27" name="TextBox 27"/>
              <p:cNvSpPr txBox="1"/>
              <p:nvPr/>
            </p:nvSpPr>
            <p:spPr>
              <a:xfrm>
                <a:off x="0" y="-47625"/>
                <a:ext cx="1233693" cy="301503"/>
              </a:xfrm>
              <a:prstGeom prst="rect">
                <a:avLst/>
              </a:prstGeom>
            </p:spPr>
            <p:txBody>
              <a:bodyPr lIns="50800" tIns="50800" rIns="50800" bIns="50800" rtlCol="0" anchor="ctr"/>
              <a:lstStyle/>
              <a:p>
                <a:pPr algn="ctr">
                  <a:lnSpc>
                    <a:spcPts val="3079"/>
                  </a:lnSpc>
                </a:pPr>
                <a:endParaRPr/>
              </a:p>
            </p:txBody>
          </p:sp>
        </p:grpSp>
        <p:sp>
          <p:nvSpPr>
            <p:cNvPr id="28" name="Freeform 28"/>
            <p:cNvSpPr/>
            <p:nvPr/>
          </p:nvSpPr>
          <p:spPr>
            <a:xfrm flipH="1">
              <a:off x="2661258" y="0"/>
              <a:ext cx="1070121" cy="1070121"/>
            </a:xfrm>
            <a:custGeom>
              <a:avLst/>
              <a:gdLst/>
              <a:ahLst/>
              <a:cxnLst/>
              <a:rect l="l" t="t" r="r" b="b"/>
              <a:pathLst>
                <a:path w="1070121" h="1070121">
                  <a:moveTo>
                    <a:pt x="1070121" y="0"/>
                  </a:moveTo>
                  <a:lnTo>
                    <a:pt x="0" y="0"/>
                  </a:lnTo>
                  <a:lnTo>
                    <a:pt x="0" y="1070121"/>
                  </a:lnTo>
                  <a:lnTo>
                    <a:pt x="1070121" y="1070121"/>
                  </a:lnTo>
                  <a:lnTo>
                    <a:pt x="107012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29" name="TextBox 29"/>
            <p:cNvSpPr txBox="1"/>
            <p:nvPr/>
          </p:nvSpPr>
          <p:spPr>
            <a:xfrm>
              <a:off x="1086771" y="1672648"/>
              <a:ext cx="4219096" cy="632314"/>
            </a:xfrm>
            <a:prstGeom prst="rect">
              <a:avLst/>
            </a:prstGeom>
          </p:spPr>
          <p:txBody>
            <a:bodyPr lIns="0" tIns="0" rIns="0" bIns="0" rtlCol="0" anchor="t">
              <a:spAutoFit/>
            </a:bodyPr>
            <a:lstStyle/>
            <a:p>
              <a:pPr algn="ctr">
                <a:lnSpc>
                  <a:spcPts val="3920"/>
                </a:lnSpc>
              </a:pPr>
              <a:r>
                <a:rPr lang="en-US" sz="2800" b="1">
                  <a:solidFill>
                    <a:srgbClr val="FFFFFF"/>
                  </a:solidFill>
                  <a:latin typeface="TDTD순고딕 Bold"/>
                  <a:ea typeface="TDTD순고딕 Bold"/>
                  <a:cs typeface="TDTD순고딕 Bold"/>
                  <a:sym typeface="TDTD순고딕 Bold"/>
                </a:rPr>
                <a:t>PPO</a:t>
              </a:r>
            </a:p>
          </p:txBody>
        </p:sp>
        <p:sp>
          <p:nvSpPr>
            <p:cNvPr id="30" name="TextBox 30"/>
            <p:cNvSpPr txBox="1"/>
            <p:nvPr/>
          </p:nvSpPr>
          <p:spPr>
            <a:xfrm>
              <a:off x="38907" y="3279209"/>
              <a:ext cx="5477656" cy="552007"/>
            </a:xfrm>
            <a:prstGeom prst="rect">
              <a:avLst/>
            </a:prstGeom>
          </p:spPr>
          <p:txBody>
            <a:bodyPr lIns="0" tIns="0" rIns="0" bIns="0" rtlCol="0" anchor="t">
              <a:spAutoFit/>
            </a:bodyPr>
            <a:lstStyle/>
            <a:p>
              <a:pPr marL="410211" lvl="1" indent="-205106" algn="l">
                <a:lnSpc>
                  <a:spcPts val="3933"/>
                </a:lnSpc>
                <a:buFont typeface="Arial"/>
                <a:buChar char="•"/>
              </a:pPr>
              <a:r>
                <a:rPr lang="en-US" sz="1900">
                  <a:solidFill>
                    <a:srgbClr val="343D63"/>
                  </a:solidFill>
                  <a:latin typeface="TDTD순고딕"/>
                  <a:ea typeface="TDTD순고딕"/>
                  <a:cs typeface="TDTD순고딕"/>
                  <a:sym typeface="TDTD순고딕"/>
                </a:rPr>
                <a:t>GPU 환경 구축</a:t>
              </a:r>
            </a:p>
          </p:txBody>
        </p:sp>
        <p:sp>
          <p:nvSpPr>
            <p:cNvPr id="31" name="TextBox 31"/>
            <p:cNvSpPr txBox="1"/>
            <p:nvPr/>
          </p:nvSpPr>
          <p:spPr>
            <a:xfrm>
              <a:off x="38907" y="4141149"/>
              <a:ext cx="5477656" cy="552007"/>
            </a:xfrm>
            <a:prstGeom prst="rect">
              <a:avLst/>
            </a:prstGeom>
          </p:spPr>
          <p:txBody>
            <a:bodyPr lIns="0" tIns="0" rIns="0" bIns="0" rtlCol="0" anchor="t">
              <a:spAutoFit/>
            </a:bodyPr>
            <a:lstStyle/>
            <a:p>
              <a:pPr marL="410211" lvl="1" indent="-205106" algn="l">
                <a:lnSpc>
                  <a:spcPts val="3933"/>
                </a:lnSpc>
                <a:buFont typeface="Arial"/>
                <a:buChar char="•"/>
              </a:pPr>
              <a:r>
                <a:rPr lang="en-US" sz="1900">
                  <a:solidFill>
                    <a:srgbClr val="343D63"/>
                  </a:solidFill>
                  <a:latin typeface="TDTD순고딕"/>
                  <a:ea typeface="TDTD순고딕"/>
                  <a:cs typeface="TDTD순고딕"/>
                  <a:sym typeface="TDTD순고딕"/>
                </a:rPr>
                <a:t>추가 step으로 avg. 최적화</a:t>
              </a:r>
            </a:p>
          </p:txBody>
        </p:sp>
        <p:sp>
          <p:nvSpPr>
            <p:cNvPr id="32" name="TextBox 32"/>
            <p:cNvSpPr txBox="1"/>
            <p:nvPr/>
          </p:nvSpPr>
          <p:spPr>
            <a:xfrm>
              <a:off x="38907" y="5004306"/>
              <a:ext cx="5477656" cy="552007"/>
            </a:xfrm>
            <a:prstGeom prst="rect">
              <a:avLst/>
            </a:prstGeom>
          </p:spPr>
          <p:txBody>
            <a:bodyPr lIns="0" tIns="0" rIns="0" bIns="0" rtlCol="0" anchor="t">
              <a:spAutoFit/>
            </a:bodyPr>
            <a:lstStyle/>
            <a:p>
              <a:pPr marL="410211" lvl="1" indent="-205106" algn="l">
                <a:lnSpc>
                  <a:spcPts val="3933"/>
                </a:lnSpc>
                <a:buFont typeface="Arial"/>
                <a:buChar char="•"/>
              </a:pPr>
              <a:r>
                <a:rPr lang="en-US" sz="1900">
                  <a:solidFill>
                    <a:srgbClr val="343D63"/>
                  </a:solidFill>
                  <a:latin typeface="TDTD순고딕"/>
                  <a:ea typeface="TDTD순고딕"/>
                  <a:cs typeface="TDTD순고딕"/>
                  <a:sym typeface="TDTD순고딕"/>
                </a:rPr>
                <a:t>기본 배치 + Noise 학습</a:t>
              </a:r>
            </a:p>
          </p:txBody>
        </p:sp>
        <p:sp>
          <p:nvSpPr>
            <p:cNvPr id="33" name="TextBox 33"/>
            <p:cNvSpPr txBox="1"/>
            <p:nvPr/>
          </p:nvSpPr>
          <p:spPr>
            <a:xfrm>
              <a:off x="38907" y="5867464"/>
              <a:ext cx="6353730" cy="552007"/>
            </a:xfrm>
            <a:prstGeom prst="rect">
              <a:avLst/>
            </a:prstGeom>
          </p:spPr>
          <p:txBody>
            <a:bodyPr lIns="0" tIns="0" rIns="0" bIns="0" rtlCol="0" anchor="t">
              <a:spAutoFit/>
            </a:bodyPr>
            <a:lstStyle/>
            <a:p>
              <a:pPr marL="410211" lvl="1" indent="-205106" algn="l">
                <a:lnSpc>
                  <a:spcPts val="3933"/>
                </a:lnSpc>
                <a:buFont typeface="Arial"/>
                <a:buChar char="•"/>
              </a:pPr>
              <a:r>
                <a:rPr lang="en-US" sz="1900">
                  <a:solidFill>
                    <a:srgbClr val="343D63"/>
                  </a:solidFill>
                  <a:latin typeface="TDTD순고딕"/>
                  <a:ea typeface="TDTD순고딕"/>
                  <a:cs typeface="TDTD순고딕"/>
                  <a:sym typeface="TDTD순고딕"/>
                </a:rPr>
                <a:t>학습 시간 단축을 위한 최적 파라미터 실험</a:t>
              </a:r>
            </a:p>
          </p:txBody>
        </p:sp>
      </p:grpSp>
      <p:grpSp>
        <p:nvGrpSpPr>
          <p:cNvPr id="34" name="Group 34"/>
          <p:cNvGrpSpPr/>
          <p:nvPr/>
        </p:nvGrpSpPr>
        <p:grpSpPr>
          <a:xfrm>
            <a:off x="10072462" y="4164708"/>
            <a:ext cx="4791899" cy="1056924"/>
            <a:chOff x="0" y="0"/>
            <a:chExt cx="6389198" cy="1409232"/>
          </a:xfrm>
        </p:grpSpPr>
        <p:grpSp>
          <p:nvGrpSpPr>
            <p:cNvPr id="35" name="Group 35"/>
            <p:cNvGrpSpPr/>
            <p:nvPr/>
          </p:nvGrpSpPr>
          <p:grpSpPr>
            <a:xfrm>
              <a:off x="146986" y="91911"/>
              <a:ext cx="6242212" cy="1317321"/>
              <a:chOff x="0" y="0"/>
              <a:chExt cx="1233030" cy="260212"/>
            </a:xfrm>
          </p:grpSpPr>
          <p:sp>
            <p:nvSpPr>
              <p:cNvPr id="36" name="Freeform 36"/>
              <p:cNvSpPr/>
              <p:nvPr/>
            </p:nvSpPr>
            <p:spPr>
              <a:xfrm>
                <a:off x="0" y="0"/>
                <a:ext cx="1233030" cy="260212"/>
              </a:xfrm>
              <a:custGeom>
                <a:avLst/>
                <a:gdLst/>
                <a:ahLst/>
                <a:cxnLst/>
                <a:rect l="l" t="t" r="r" b="b"/>
                <a:pathLst>
                  <a:path w="1233030" h="260212">
                    <a:moveTo>
                      <a:pt x="13229" y="0"/>
                    </a:moveTo>
                    <a:lnTo>
                      <a:pt x="1219800" y="0"/>
                    </a:lnTo>
                    <a:cubicBezTo>
                      <a:pt x="1223309" y="0"/>
                      <a:pt x="1226674" y="1394"/>
                      <a:pt x="1229155" y="3875"/>
                    </a:cubicBezTo>
                    <a:cubicBezTo>
                      <a:pt x="1231636" y="6356"/>
                      <a:pt x="1233030" y="9721"/>
                      <a:pt x="1233030" y="13229"/>
                    </a:cubicBezTo>
                    <a:lnTo>
                      <a:pt x="1233030" y="246982"/>
                    </a:lnTo>
                    <a:cubicBezTo>
                      <a:pt x="1233030" y="250491"/>
                      <a:pt x="1231636" y="253856"/>
                      <a:pt x="1229155" y="256337"/>
                    </a:cubicBezTo>
                    <a:cubicBezTo>
                      <a:pt x="1226674" y="258818"/>
                      <a:pt x="1223309" y="260212"/>
                      <a:pt x="1219800" y="260212"/>
                    </a:cubicBezTo>
                    <a:lnTo>
                      <a:pt x="13229" y="260212"/>
                    </a:lnTo>
                    <a:cubicBezTo>
                      <a:pt x="9721" y="260212"/>
                      <a:pt x="6356" y="258818"/>
                      <a:pt x="3875" y="256337"/>
                    </a:cubicBezTo>
                    <a:cubicBezTo>
                      <a:pt x="1394" y="253856"/>
                      <a:pt x="0" y="250491"/>
                      <a:pt x="0" y="246982"/>
                    </a:cubicBezTo>
                    <a:lnTo>
                      <a:pt x="0" y="13229"/>
                    </a:lnTo>
                    <a:cubicBezTo>
                      <a:pt x="0" y="9721"/>
                      <a:pt x="1394" y="6356"/>
                      <a:pt x="3875" y="3875"/>
                    </a:cubicBezTo>
                    <a:cubicBezTo>
                      <a:pt x="6356" y="1394"/>
                      <a:pt x="9721" y="0"/>
                      <a:pt x="13229" y="0"/>
                    </a:cubicBezTo>
                    <a:close/>
                  </a:path>
                </a:pathLst>
              </a:custGeom>
              <a:solidFill>
                <a:srgbClr val="F6F8FF"/>
              </a:solidFill>
              <a:ln w="19050" cap="sq">
                <a:solidFill>
                  <a:srgbClr val="343D63"/>
                </a:solidFill>
                <a:prstDash val="solid"/>
                <a:miter/>
              </a:ln>
            </p:spPr>
            <p:txBody>
              <a:bodyPr/>
              <a:lstStyle/>
              <a:p>
                <a:endParaRPr lang="ko-KR" altLang="en-US"/>
              </a:p>
            </p:txBody>
          </p:sp>
          <p:sp>
            <p:nvSpPr>
              <p:cNvPr id="37" name="TextBox 37"/>
              <p:cNvSpPr txBox="1"/>
              <p:nvPr/>
            </p:nvSpPr>
            <p:spPr>
              <a:xfrm>
                <a:off x="0" y="-47625"/>
                <a:ext cx="1233030" cy="307837"/>
              </a:xfrm>
              <a:prstGeom prst="rect">
                <a:avLst/>
              </a:prstGeom>
            </p:spPr>
            <p:txBody>
              <a:bodyPr lIns="50800" tIns="50800" rIns="50800" bIns="50800" rtlCol="0" anchor="ctr"/>
              <a:lstStyle/>
              <a:p>
                <a:pPr algn="ctr">
                  <a:lnSpc>
                    <a:spcPts val="3079"/>
                  </a:lnSpc>
                </a:pPr>
                <a:endParaRPr/>
              </a:p>
            </p:txBody>
          </p:sp>
        </p:grpSp>
        <p:grpSp>
          <p:nvGrpSpPr>
            <p:cNvPr id="38" name="Group 38"/>
            <p:cNvGrpSpPr/>
            <p:nvPr/>
          </p:nvGrpSpPr>
          <p:grpSpPr>
            <a:xfrm>
              <a:off x="0" y="0"/>
              <a:ext cx="6242212" cy="1285258"/>
              <a:chOff x="0" y="0"/>
              <a:chExt cx="1233030" cy="253878"/>
            </a:xfrm>
          </p:grpSpPr>
          <p:sp>
            <p:nvSpPr>
              <p:cNvPr id="39" name="Freeform 39"/>
              <p:cNvSpPr/>
              <p:nvPr/>
            </p:nvSpPr>
            <p:spPr>
              <a:xfrm>
                <a:off x="0" y="0"/>
                <a:ext cx="1233030" cy="253878"/>
              </a:xfrm>
              <a:custGeom>
                <a:avLst/>
                <a:gdLst/>
                <a:ahLst/>
                <a:cxnLst/>
                <a:rect l="l" t="t" r="r" b="b"/>
                <a:pathLst>
                  <a:path w="1233030" h="253878">
                    <a:moveTo>
                      <a:pt x="13229" y="0"/>
                    </a:moveTo>
                    <a:lnTo>
                      <a:pt x="1219800" y="0"/>
                    </a:lnTo>
                    <a:cubicBezTo>
                      <a:pt x="1223309" y="0"/>
                      <a:pt x="1226674" y="1394"/>
                      <a:pt x="1229155" y="3875"/>
                    </a:cubicBezTo>
                    <a:cubicBezTo>
                      <a:pt x="1231636" y="6356"/>
                      <a:pt x="1233030" y="9721"/>
                      <a:pt x="1233030" y="13229"/>
                    </a:cubicBezTo>
                    <a:lnTo>
                      <a:pt x="1233030" y="240649"/>
                    </a:lnTo>
                    <a:cubicBezTo>
                      <a:pt x="1233030" y="244157"/>
                      <a:pt x="1231636" y="247522"/>
                      <a:pt x="1229155" y="250003"/>
                    </a:cubicBezTo>
                    <a:cubicBezTo>
                      <a:pt x="1226674" y="252484"/>
                      <a:pt x="1223309" y="253878"/>
                      <a:pt x="1219800" y="253878"/>
                    </a:cubicBezTo>
                    <a:lnTo>
                      <a:pt x="13229" y="253878"/>
                    </a:lnTo>
                    <a:cubicBezTo>
                      <a:pt x="9721" y="253878"/>
                      <a:pt x="6356" y="252484"/>
                      <a:pt x="3875" y="250003"/>
                    </a:cubicBezTo>
                    <a:cubicBezTo>
                      <a:pt x="1394" y="247522"/>
                      <a:pt x="0" y="244157"/>
                      <a:pt x="0" y="240649"/>
                    </a:cubicBezTo>
                    <a:lnTo>
                      <a:pt x="0" y="13229"/>
                    </a:lnTo>
                    <a:cubicBezTo>
                      <a:pt x="0" y="9721"/>
                      <a:pt x="1394" y="6356"/>
                      <a:pt x="3875" y="3875"/>
                    </a:cubicBezTo>
                    <a:cubicBezTo>
                      <a:pt x="6356" y="1394"/>
                      <a:pt x="9721" y="0"/>
                      <a:pt x="13229" y="0"/>
                    </a:cubicBezTo>
                    <a:close/>
                  </a:path>
                </a:pathLst>
              </a:custGeom>
              <a:solidFill>
                <a:srgbClr val="7D83A6"/>
              </a:solidFill>
              <a:ln w="19050" cap="sq">
                <a:solidFill>
                  <a:srgbClr val="343D63"/>
                </a:solidFill>
                <a:prstDash val="solid"/>
                <a:miter/>
              </a:ln>
            </p:spPr>
            <p:txBody>
              <a:bodyPr/>
              <a:lstStyle/>
              <a:p>
                <a:endParaRPr lang="ko-KR" altLang="en-US"/>
              </a:p>
            </p:txBody>
          </p:sp>
          <p:sp>
            <p:nvSpPr>
              <p:cNvPr id="40" name="TextBox 40"/>
              <p:cNvSpPr txBox="1"/>
              <p:nvPr/>
            </p:nvSpPr>
            <p:spPr>
              <a:xfrm>
                <a:off x="0" y="-47625"/>
                <a:ext cx="1233030" cy="301503"/>
              </a:xfrm>
              <a:prstGeom prst="rect">
                <a:avLst/>
              </a:prstGeom>
            </p:spPr>
            <p:txBody>
              <a:bodyPr lIns="50800" tIns="50800" rIns="50800" bIns="50800" rtlCol="0" anchor="ctr"/>
              <a:lstStyle/>
              <a:p>
                <a:pPr algn="ctr">
                  <a:lnSpc>
                    <a:spcPts val="3079"/>
                  </a:lnSpc>
                </a:pPr>
                <a:endParaRPr/>
              </a:p>
            </p:txBody>
          </p:sp>
        </p:grpSp>
      </p:grpSp>
      <p:grpSp>
        <p:nvGrpSpPr>
          <p:cNvPr id="41" name="Group 41"/>
          <p:cNvGrpSpPr/>
          <p:nvPr/>
        </p:nvGrpSpPr>
        <p:grpSpPr>
          <a:xfrm>
            <a:off x="10119822" y="5350745"/>
            <a:ext cx="4744539" cy="3452159"/>
            <a:chOff x="0" y="0"/>
            <a:chExt cx="1249590" cy="909211"/>
          </a:xfrm>
        </p:grpSpPr>
        <p:sp>
          <p:nvSpPr>
            <p:cNvPr id="42" name="Freeform 42"/>
            <p:cNvSpPr/>
            <p:nvPr/>
          </p:nvSpPr>
          <p:spPr>
            <a:xfrm>
              <a:off x="0" y="0"/>
              <a:ext cx="1249590" cy="909211"/>
            </a:xfrm>
            <a:custGeom>
              <a:avLst/>
              <a:gdLst/>
              <a:ahLst/>
              <a:cxnLst/>
              <a:rect l="l" t="t" r="r" b="b"/>
              <a:pathLst>
                <a:path w="1249590" h="909211">
                  <a:moveTo>
                    <a:pt x="0" y="0"/>
                  </a:moveTo>
                  <a:lnTo>
                    <a:pt x="1249590" y="0"/>
                  </a:lnTo>
                  <a:lnTo>
                    <a:pt x="1249590" y="909211"/>
                  </a:lnTo>
                  <a:lnTo>
                    <a:pt x="0" y="909211"/>
                  </a:lnTo>
                  <a:close/>
                </a:path>
              </a:pathLst>
            </a:custGeom>
            <a:solidFill>
              <a:srgbClr val="000000">
                <a:alpha val="0"/>
              </a:srgbClr>
            </a:solidFill>
            <a:ln w="19050" cap="sq">
              <a:solidFill>
                <a:srgbClr val="343D63"/>
              </a:solidFill>
              <a:prstDash val="solid"/>
              <a:miter/>
            </a:ln>
          </p:spPr>
          <p:txBody>
            <a:bodyPr/>
            <a:lstStyle/>
            <a:p>
              <a:endParaRPr lang="ko-KR" altLang="en-US"/>
            </a:p>
          </p:txBody>
        </p:sp>
        <p:sp>
          <p:nvSpPr>
            <p:cNvPr id="43" name="TextBox 43"/>
            <p:cNvSpPr txBox="1"/>
            <p:nvPr/>
          </p:nvSpPr>
          <p:spPr>
            <a:xfrm>
              <a:off x="0" y="-47625"/>
              <a:ext cx="1249590" cy="956836"/>
            </a:xfrm>
            <a:prstGeom prst="rect">
              <a:avLst/>
            </a:prstGeom>
          </p:spPr>
          <p:txBody>
            <a:bodyPr lIns="50800" tIns="50800" rIns="50800" bIns="50800" rtlCol="0" anchor="ctr"/>
            <a:lstStyle/>
            <a:p>
              <a:pPr algn="ctr">
                <a:lnSpc>
                  <a:spcPts val="3079"/>
                </a:lnSpc>
              </a:pPr>
              <a:endParaRPr/>
            </a:p>
          </p:txBody>
        </p:sp>
      </p:grpSp>
      <p:grpSp>
        <p:nvGrpSpPr>
          <p:cNvPr id="44" name="Group 44"/>
          <p:cNvGrpSpPr/>
          <p:nvPr/>
        </p:nvGrpSpPr>
        <p:grpSpPr>
          <a:xfrm>
            <a:off x="3421060" y="5350745"/>
            <a:ext cx="4794478" cy="3452159"/>
            <a:chOff x="0" y="0"/>
            <a:chExt cx="1262743" cy="909211"/>
          </a:xfrm>
        </p:grpSpPr>
        <p:sp>
          <p:nvSpPr>
            <p:cNvPr id="45" name="Freeform 45"/>
            <p:cNvSpPr/>
            <p:nvPr/>
          </p:nvSpPr>
          <p:spPr>
            <a:xfrm>
              <a:off x="0" y="0"/>
              <a:ext cx="1262743" cy="909211"/>
            </a:xfrm>
            <a:custGeom>
              <a:avLst/>
              <a:gdLst/>
              <a:ahLst/>
              <a:cxnLst/>
              <a:rect l="l" t="t" r="r" b="b"/>
              <a:pathLst>
                <a:path w="1262743" h="909211">
                  <a:moveTo>
                    <a:pt x="0" y="0"/>
                  </a:moveTo>
                  <a:lnTo>
                    <a:pt x="1262743" y="0"/>
                  </a:lnTo>
                  <a:lnTo>
                    <a:pt x="1262743" y="909211"/>
                  </a:lnTo>
                  <a:lnTo>
                    <a:pt x="0" y="909211"/>
                  </a:lnTo>
                  <a:close/>
                </a:path>
              </a:pathLst>
            </a:custGeom>
            <a:solidFill>
              <a:srgbClr val="000000">
                <a:alpha val="0"/>
              </a:srgbClr>
            </a:solidFill>
            <a:ln w="19050" cap="sq">
              <a:solidFill>
                <a:srgbClr val="343D63"/>
              </a:solidFill>
              <a:prstDash val="solid"/>
              <a:miter/>
            </a:ln>
          </p:spPr>
          <p:txBody>
            <a:bodyPr/>
            <a:lstStyle/>
            <a:p>
              <a:endParaRPr lang="ko-KR" altLang="en-US"/>
            </a:p>
          </p:txBody>
        </p:sp>
        <p:sp>
          <p:nvSpPr>
            <p:cNvPr id="46" name="TextBox 46"/>
            <p:cNvSpPr txBox="1"/>
            <p:nvPr/>
          </p:nvSpPr>
          <p:spPr>
            <a:xfrm>
              <a:off x="0" y="-47625"/>
              <a:ext cx="1262743" cy="956836"/>
            </a:xfrm>
            <a:prstGeom prst="rect">
              <a:avLst/>
            </a:prstGeom>
          </p:spPr>
          <p:txBody>
            <a:bodyPr lIns="50800" tIns="50800" rIns="50800" bIns="50800" rtlCol="0" anchor="ctr"/>
            <a:lstStyle/>
            <a:p>
              <a:pPr algn="ctr">
                <a:lnSpc>
                  <a:spcPts val="3079"/>
                </a:lnSpc>
              </a:pPr>
              <a:endParaRPr/>
            </a:p>
          </p:txBody>
        </p:sp>
      </p:grpSp>
      <p:sp>
        <p:nvSpPr>
          <p:cNvPr id="47" name="Freeform 47"/>
          <p:cNvSpPr/>
          <p:nvPr/>
        </p:nvSpPr>
        <p:spPr>
          <a:xfrm>
            <a:off x="12064438" y="3166598"/>
            <a:ext cx="855307" cy="713793"/>
          </a:xfrm>
          <a:custGeom>
            <a:avLst/>
            <a:gdLst/>
            <a:ahLst/>
            <a:cxnLst/>
            <a:rect l="l" t="t" r="r" b="b"/>
            <a:pathLst>
              <a:path w="855307" h="713793">
                <a:moveTo>
                  <a:pt x="0" y="0"/>
                </a:moveTo>
                <a:lnTo>
                  <a:pt x="855307" y="0"/>
                </a:lnTo>
                <a:lnTo>
                  <a:pt x="855307" y="713793"/>
                </a:lnTo>
                <a:lnTo>
                  <a:pt x="0" y="7137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48" name="TextBox 48"/>
          <p:cNvSpPr txBox="1"/>
          <p:nvPr/>
        </p:nvSpPr>
        <p:spPr>
          <a:xfrm>
            <a:off x="1243131" y="1496599"/>
            <a:ext cx="1337285" cy="104780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07</a:t>
            </a:r>
          </a:p>
        </p:txBody>
      </p:sp>
      <p:sp>
        <p:nvSpPr>
          <p:cNvPr id="49" name="TextBox 49"/>
          <p:cNvSpPr txBox="1"/>
          <p:nvPr/>
        </p:nvSpPr>
        <p:spPr>
          <a:xfrm>
            <a:off x="2580416" y="1414049"/>
            <a:ext cx="5006011"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향후 계획</a:t>
            </a:r>
          </a:p>
        </p:txBody>
      </p:sp>
      <p:sp>
        <p:nvSpPr>
          <p:cNvPr id="50" name="TextBox 50"/>
          <p:cNvSpPr txBox="1"/>
          <p:nvPr/>
        </p:nvSpPr>
        <p:spPr>
          <a:xfrm>
            <a:off x="10977888" y="4414380"/>
            <a:ext cx="3028406" cy="490904"/>
          </a:xfrm>
          <a:prstGeom prst="rect">
            <a:avLst/>
          </a:prstGeom>
        </p:spPr>
        <p:txBody>
          <a:bodyPr lIns="0" tIns="0" rIns="0" bIns="0" rtlCol="0" anchor="t">
            <a:spAutoFit/>
          </a:bodyPr>
          <a:lstStyle/>
          <a:p>
            <a:pPr algn="ctr">
              <a:lnSpc>
                <a:spcPts val="3920"/>
              </a:lnSpc>
            </a:pPr>
            <a:r>
              <a:rPr lang="en-US" sz="2800" b="1">
                <a:solidFill>
                  <a:srgbClr val="FFFFFF"/>
                </a:solidFill>
                <a:latin typeface="TDTD순고딕 Bold"/>
                <a:ea typeface="TDTD순고딕 Bold"/>
                <a:cs typeface="TDTD순고딕 Bold"/>
                <a:sym typeface="TDTD순고딕 Bold"/>
              </a:rPr>
              <a:t>SAC</a:t>
            </a:r>
          </a:p>
        </p:txBody>
      </p:sp>
      <p:sp>
        <p:nvSpPr>
          <p:cNvPr id="51" name="TextBox 51"/>
          <p:cNvSpPr txBox="1"/>
          <p:nvPr/>
        </p:nvSpPr>
        <p:spPr>
          <a:xfrm>
            <a:off x="10119822" y="5593107"/>
            <a:ext cx="4744539" cy="456868"/>
          </a:xfrm>
          <a:prstGeom prst="rect">
            <a:avLst/>
          </a:prstGeom>
        </p:spPr>
        <p:txBody>
          <a:bodyPr lIns="0" tIns="0" rIns="0" bIns="0" rtlCol="0" anchor="t">
            <a:spAutoFit/>
          </a:bodyPr>
          <a:lstStyle/>
          <a:p>
            <a:pPr marL="410211" lvl="1" indent="-205106" algn="l">
              <a:lnSpc>
                <a:spcPts val="3933"/>
              </a:lnSpc>
              <a:buFont typeface="Arial"/>
              <a:buChar char="•"/>
            </a:pPr>
            <a:r>
              <a:rPr lang="en-US" sz="1900">
                <a:solidFill>
                  <a:srgbClr val="343D63"/>
                </a:solidFill>
                <a:latin typeface="TDTD순고딕"/>
                <a:ea typeface="TDTD순고딕"/>
                <a:cs typeface="TDTD순고딕"/>
                <a:sym typeface="TDTD순고딕"/>
              </a:rPr>
              <a:t>SAC에 적합한 환경 탐색                             (하이퍼파라미터 등)</a:t>
            </a:r>
          </a:p>
        </p:txBody>
      </p:sp>
      <p:grpSp>
        <p:nvGrpSpPr>
          <p:cNvPr id="52" name="Group 52"/>
          <p:cNvGrpSpPr/>
          <p:nvPr/>
        </p:nvGrpSpPr>
        <p:grpSpPr>
          <a:xfrm>
            <a:off x="8215538" y="200151"/>
            <a:ext cx="1856924" cy="928439"/>
            <a:chOff x="0" y="0"/>
            <a:chExt cx="2475899" cy="1237919"/>
          </a:xfrm>
        </p:grpSpPr>
        <p:grpSp>
          <p:nvGrpSpPr>
            <p:cNvPr id="53" name="Group 53"/>
            <p:cNvGrpSpPr/>
            <p:nvPr/>
          </p:nvGrpSpPr>
          <p:grpSpPr>
            <a:xfrm>
              <a:off x="978382" y="0"/>
              <a:ext cx="505122" cy="402903"/>
              <a:chOff x="0" y="0"/>
              <a:chExt cx="364681" cy="290882"/>
            </a:xfrm>
          </p:grpSpPr>
          <p:sp>
            <p:nvSpPr>
              <p:cNvPr id="54" name="Freeform 54"/>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55" name="TextBox 55"/>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56" name="Group 56"/>
            <p:cNvGrpSpPr/>
            <p:nvPr/>
          </p:nvGrpSpPr>
          <p:grpSpPr>
            <a:xfrm>
              <a:off x="843786" y="220390"/>
              <a:ext cx="776592" cy="747286"/>
              <a:chOff x="0" y="0"/>
              <a:chExt cx="560673" cy="539515"/>
            </a:xfrm>
          </p:grpSpPr>
          <p:sp>
            <p:nvSpPr>
              <p:cNvPr id="57" name="Freeform 57"/>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58" name="TextBox 58"/>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59" name="Group 59"/>
            <p:cNvGrpSpPr/>
            <p:nvPr/>
          </p:nvGrpSpPr>
          <p:grpSpPr>
            <a:xfrm rot="-2700000">
              <a:off x="751131" y="771112"/>
              <a:ext cx="218108" cy="73231"/>
              <a:chOff x="0" y="0"/>
              <a:chExt cx="157466" cy="52870"/>
            </a:xfrm>
          </p:grpSpPr>
          <p:sp>
            <p:nvSpPr>
              <p:cNvPr id="60" name="Freeform 60"/>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61" name="TextBox 61"/>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62" name="Group 62"/>
            <p:cNvGrpSpPr/>
            <p:nvPr/>
          </p:nvGrpSpPr>
          <p:grpSpPr>
            <a:xfrm>
              <a:off x="860610" y="236370"/>
              <a:ext cx="741846" cy="814932"/>
              <a:chOff x="0" y="0"/>
              <a:chExt cx="535588" cy="588354"/>
            </a:xfrm>
          </p:grpSpPr>
          <p:sp>
            <p:nvSpPr>
              <p:cNvPr id="63" name="Freeform 63"/>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64" name="TextBox 64"/>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65" name="Group 65"/>
            <p:cNvGrpSpPr/>
            <p:nvPr/>
          </p:nvGrpSpPr>
          <p:grpSpPr>
            <a:xfrm>
              <a:off x="0" y="806705"/>
              <a:ext cx="2475899" cy="402215"/>
              <a:chOff x="0" y="0"/>
              <a:chExt cx="1787516" cy="290386"/>
            </a:xfrm>
          </p:grpSpPr>
          <p:sp>
            <p:nvSpPr>
              <p:cNvPr id="66" name="Freeform 66"/>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67" name="TextBox 67"/>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68" name="Group 68"/>
            <p:cNvGrpSpPr/>
            <p:nvPr/>
          </p:nvGrpSpPr>
          <p:grpSpPr>
            <a:xfrm>
              <a:off x="990591" y="23206"/>
              <a:ext cx="481884" cy="426329"/>
              <a:chOff x="0" y="0"/>
              <a:chExt cx="347904" cy="307795"/>
            </a:xfrm>
          </p:grpSpPr>
          <p:sp>
            <p:nvSpPr>
              <p:cNvPr id="69" name="Freeform 69"/>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70" name="TextBox 70"/>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71" name="Group 71"/>
            <p:cNvGrpSpPr/>
            <p:nvPr/>
          </p:nvGrpSpPr>
          <p:grpSpPr>
            <a:xfrm>
              <a:off x="0" y="998793"/>
              <a:ext cx="2475899" cy="123219"/>
              <a:chOff x="0" y="0"/>
              <a:chExt cx="1787516" cy="88960"/>
            </a:xfrm>
          </p:grpSpPr>
          <p:sp>
            <p:nvSpPr>
              <p:cNvPr id="72" name="Freeform 72"/>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73" name="TextBox 73"/>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74" name="Group 74"/>
            <p:cNvGrpSpPr/>
            <p:nvPr/>
          </p:nvGrpSpPr>
          <p:grpSpPr>
            <a:xfrm>
              <a:off x="0" y="1078685"/>
              <a:ext cx="2475899" cy="150937"/>
              <a:chOff x="0" y="0"/>
              <a:chExt cx="1787516" cy="108971"/>
            </a:xfrm>
          </p:grpSpPr>
          <p:sp>
            <p:nvSpPr>
              <p:cNvPr id="75" name="Freeform 75"/>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76" name="TextBox 76"/>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77" name="AutoShape 77"/>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78" name="AutoShape 78"/>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79" name="AutoShape 79"/>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80" name="Group 80"/>
            <p:cNvGrpSpPr/>
            <p:nvPr/>
          </p:nvGrpSpPr>
          <p:grpSpPr>
            <a:xfrm>
              <a:off x="0" y="1191546"/>
              <a:ext cx="2475899" cy="17374"/>
              <a:chOff x="0" y="0"/>
              <a:chExt cx="1787516" cy="12543"/>
            </a:xfrm>
          </p:grpSpPr>
          <p:sp>
            <p:nvSpPr>
              <p:cNvPr id="81" name="Freeform 81"/>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82" name="TextBox 82"/>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83" name="Group 83"/>
            <p:cNvGrpSpPr/>
            <p:nvPr/>
          </p:nvGrpSpPr>
          <p:grpSpPr>
            <a:xfrm rot="2700000">
              <a:off x="1512342" y="779290"/>
              <a:ext cx="234463" cy="56875"/>
              <a:chOff x="0" y="0"/>
              <a:chExt cx="169275" cy="41062"/>
            </a:xfrm>
          </p:grpSpPr>
          <p:sp>
            <p:nvSpPr>
              <p:cNvPr id="84" name="Freeform 84"/>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85" name="TextBox 85"/>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86" name="Group 86"/>
            <p:cNvGrpSpPr/>
            <p:nvPr/>
          </p:nvGrpSpPr>
          <p:grpSpPr>
            <a:xfrm>
              <a:off x="0" y="1186918"/>
              <a:ext cx="2475899" cy="51001"/>
              <a:chOff x="0" y="0"/>
              <a:chExt cx="1787516" cy="36821"/>
            </a:xfrm>
          </p:grpSpPr>
          <p:sp>
            <p:nvSpPr>
              <p:cNvPr id="87" name="Freeform 87"/>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88" name="TextBox 88"/>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89" name="Group 89"/>
            <p:cNvGrpSpPr/>
            <p:nvPr/>
          </p:nvGrpSpPr>
          <p:grpSpPr>
            <a:xfrm>
              <a:off x="1605779" y="599360"/>
              <a:ext cx="47588" cy="159157"/>
              <a:chOff x="0" y="0"/>
              <a:chExt cx="243028" cy="812800"/>
            </a:xfrm>
          </p:grpSpPr>
          <p:sp>
            <p:nvSpPr>
              <p:cNvPr id="90" name="Freeform 90"/>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91" name="TextBox 91"/>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92" name="Group 92"/>
            <p:cNvGrpSpPr/>
            <p:nvPr/>
          </p:nvGrpSpPr>
          <p:grpSpPr>
            <a:xfrm>
              <a:off x="1151630" y="109289"/>
              <a:ext cx="183597" cy="174561"/>
              <a:chOff x="0" y="0"/>
              <a:chExt cx="870813" cy="827953"/>
            </a:xfrm>
          </p:grpSpPr>
          <p:sp>
            <p:nvSpPr>
              <p:cNvPr id="93" name="Freeform 93"/>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94" name="TextBox 94"/>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95" name="Group 95"/>
            <p:cNvGrpSpPr/>
            <p:nvPr/>
          </p:nvGrpSpPr>
          <p:grpSpPr>
            <a:xfrm>
              <a:off x="1139145" y="118432"/>
              <a:ext cx="183597" cy="171366"/>
              <a:chOff x="0" y="0"/>
              <a:chExt cx="870813" cy="812800"/>
            </a:xfrm>
          </p:grpSpPr>
          <p:sp>
            <p:nvSpPr>
              <p:cNvPr id="96" name="Freeform 96"/>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97" name="TextBox 97"/>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98" name="Group 98"/>
            <p:cNvGrpSpPr/>
            <p:nvPr/>
          </p:nvGrpSpPr>
          <p:grpSpPr>
            <a:xfrm>
              <a:off x="813022" y="586554"/>
              <a:ext cx="47588" cy="159157"/>
              <a:chOff x="0" y="0"/>
              <a:chExt cx="243028" cy="812800"/>
            </a:xfrm>
          </p:grpSpPr>
          <p:sp>
            <p:nvSpPr>
              <p:cNvPr id="99" name="Freeform 99"/>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100" name="TextBox 100"/>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101" name="TextBox 101"/>
          <p:cNvSpPr txBox="1"/>
          <p:nvPr/>
        </p:nvSpPr>
        <p:spPr>
          <a:xfrm>
            <a:off x="10119822" y="6600716"/>
            <a:ext cx="4257508" cy="952218"/>
          </a:xfrm>
          <a:prstGeom prst="rect">
            <a:avLst/>
          </a:prstGeom>
        </p:spPr>
        <p:txBody>
          <a:bodyPr lIns="0" tIns="0" rIns="0" bIns="0" rtlCol="0" anchor="t">
            <a:spAutoFit/>
          </a:bodyPr>
          <a:lstStyle/>
          <a:p>
            <a:pPr marL="410211" lvl="1" indent="-205106" algn="l">
              <a:lnSpc>
                <a:spcPts val="3933"/>
              </a:lnSpc>
              <a:buFont typeface="Arial"/>
              <a:buChar char="•"/>
            </a:pPr>
            <a:r>
              <a:rPr lang="en-US" sz="1900">
                <a:solidFill>
                  <a:srgbClr val="343D63"/>
                </a:solidFill>
                <a:latin typeface="TDTD순고딕"/>
                <a:ea typeface="TDTD순고딕"/>
                <a:cs typeface="TDTD순고딕"/>
                <a:sym typeface="TDTD순고딕"/>
              </a:rPr>
              <a:t>연구 시간의 한계로 절대적인 실험 수의 부족 → 추후 추가 실험 진행</a:t>
            </a:r>
          </a:p>
        </p:txBody>
      </p:sp>
      <p:sp>
        <p:nvSpPr>
          <p:cNvPr id="102" name="TextBox 102"/>
          <p:cNvSpPr txBox="1"/>
          <p:nvPr/>
        </p:nvSpPr>
        <p:spPr>
          <a:xfrm>
            <a:off x="10119822" y="7524333"/>
            <a:ext cx="4744539" cy="952218"/>
          </a:xfrm>
          <a:prstGeom prst="rect">
            <a:avLst/>
          </a:prstGeom>
        </p:spPr>
        <p:txBody>
          <a:bodyPr lIns="0" tIns="0" rIns="0" bIns="0" rtlCol="0" anchor="t">
            <a:spAutoFit/>
          </a:bodyPr>
          <a:lstStyle/>
          <a:p>
            <a:pPr marL="410211" lvl="1" indent="-205106" algn="l">
              <a:lnSpc>
                <a:spcPts val="3933"/>
              </a:lnSpc>
              <a:buFont typeface="Arial"/>
              <a:buChar char="•"/>
            </a:pPr>
            <a:r>
              <a:rPr lang="en-US" sz="1900">
                <a:solidFill>
                  <a:srgbClr val="343D63"/>
                </a:solidFill>
                <a:latin typeface="TDTD순고딕"/>
                <a:ea typeface="TDTD순고딕"/>
                <a:cs typeface="TDTD순고딕"/>
                <a:sym typeface="TDTD순고딕"/>
              </a:rPr>
              <a:t>학습 진행 속도가 PPO에 비해 다소 더딤 → GPU 자원 확보</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21" name="Freeform 21"/>
          <p:cNvSpPr/>
          <p:nvPr/>
        </p:nvSpPr>
        <p:spPr>
          <a:xfrm>
            <a:off x="2125469" y="3813731"/>
            <a:ext cx="14169425" cy="3503712"/>
          </a:xfrm>
          <a:custGeom>
            <a:avLst/>
            <a:gdLst/>
            <a:ahLst/>
            <a:cxnLst/>
            <a:rect l="l" t="t" r="r" b="b"/>
            <a:pathLst>
              <a:path w="14169425" h="3503712">
                <a:moveTo>
                  <a:pt x="0" y="0"/>
                </a:moveTo>
                <a:lnTo>
                  <a:pt x="14169425" y="0"/>
                </a:lnTo>
                <a:lnTo>
                  <a:pt x="14169425" y="3503713"/>
                </a:lnTo>
                <a:lnTo>
                  <a:pt x="0" y="35037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grpSp>
        <p:nvGrpSpPr>
          <p:cNvPr id="22" name="Group 22"/>
          <p:cNvGrpSpPr/>
          <p:nvPr/>
        </p:nvGrpSpPr>
        <p:grpSpPr>
          <a:xfrm>
            <a:off x="8215538" y="200151"/>
            <a:ext cx="1856924" cy="928439"/>
            <a:chOff x="0" y="0"/>
            <a:chExt cx="2475899" cy="1237919"/>
          </a:xfrm>
        </p:grpSpPr>
        <p:grpSp>
          <p:nvGrpSpPr>
            <p:cNvPr id="23" name="Group 23"/>
            <p:cNvGrpSpPr/>
            <p:nvPr/>
          </p:nvGrpSpPr>
          <p:grpSpPr>
            <a:xfrm>
              <a:off x="978382" y="0"/>
              <a:ext cx="505122" cy="402903"/>
              <a:chOff x="0" y="0"/>
              <a:chExt cx="364681" cy="290882"/>
            </a:xfrm>
          </p:grpSpPr>
          <p:sp>
            <p:nvSpPr>
              <p:cNvPr id="24" name="Freeform 24"/>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25" name="TextBox 25"/>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26" name="Group 26"/>
            <p:cNvGrpSpPr/>
            <p:nvPr/>
          </p:nvGrpSpPr>
          <p:grpSpPr>
            <a:xfrm>
              <a:off x="843786" y="220390"/>
              <a:ext cx="776592" cy="747286"/>
              <a:chOff x="0" y="0"/>
              <a:chExt cx="560673" cy="539515"/>
            </a:xfrm>
          </p:grpSpPr>
          <p:sp>
            <p:nvSpPr>
              <p:cNvPr id="27" name="Freeform 27"/>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28" name="TextBox 28"/>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29" name="Group 29"/>
            <p:cNvGrpSpPr/>
            <p:nvPr/>
          </p:nvGrpSpPr>
          <p:grpSpPr>
            <a:xfrm rot="-2700000">
              <a:off x="751131" y="771112"/>
              <a:ext cx="218108" cy="73231"/>
              <a:chOff x="0" y="0"/>
              <a:chExt cx="157466" cy="52870"/>
            </a:xfrm>
          </p:grpSpPr>
          <p:sp>
            <p:nvSpPr>
              <p:cNvPr id="30" name="Freeform 30"/>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31" name="TextBox 31"/>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32" name="Group 32"/>
            <p:cNvGrpSpPr/>
            <p:nvPr/>
          </p:nvGrpSpPr>
          <p:grpSpPr>
            <a:xfrm>
              <a:off x="860610" y="236370"/>
              <a:ext cx="741846" cy="814932"/>
              <a:chOff x="0" y="0"/>
              <a:chExt cx="535588" cy="588354"/>
            </a:xfrm>
          </p:grpSpPr>
          <p:sp>
            <p:nvSpPr>
              <p:cNvPr id="33" name="Freeform 33"/>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34" name="TextBox 34"/>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35" name="Group 35"/>
            <p:cNvGrpSpPr/>
            <p:nvPr/>
          </p:nvGrpSpPr>
          <p:grpSpPr>
            <a:xfrm>
              <a:off x="0" y="806705"/>
              <a:ext cx="2475899" cy="402215"/>
              <a:chOff x="0" y="0"/>
              <a:chExt cx="1787516" cy="290386"/>
            </a:xfrm>
          </p:grpSpPr>
          <p:sp>
            <p:nvSpPr>
              <p:cNvPr id="36" name="Freeform 36"/>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37" name="TextBox 37"/>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38" name="Group 38"/>
            <p:cNvGrpSpPr/>
            <p:nvPr/>
          </p:nvGrpSpPr>
          <p:grpSpPr>
            <a:xfrm>
              <a:off x="990591" y="23206"/>
              <a:ext cx="481884" cy="426329"/>
              <a:chOff x="0" y="0"/>
              <a:chExt cx="347904" cy="307795"/>
            </a:xfrm>
          </p:grpSpPr>
          <p:sp>
            <p:nvSpPr>
              <p:cNvPr id="39" name="Freeform 39"/>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40" name="TextBox 40"/>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41" name="Group 41"/>
            <p:cNvGrpSpPr/>
            <p:nvPr/>
          </p:nvGrpSpPr>
          <p:grpSpPr>
            <a:xfrm>
              <a:off x="0" y="998793"/>
              <a:ext cx="2475899" cy="123219"/>
              <a:chOff x="0" y="0"/>
              <a:chExt cx="1787516" cy="88960"/>
            </a:xfrm>
          </p:grpSpPr>
          <p:sp>
            <p:nvSpPr>
              <p:cNvPr id="42" name="Freeform 42"/>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43" name="TextBox 43"/>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44" name="Group 44"/>
            <p:cNvGrpSpPr/>
            <p:nvPr/>
          </p:nvGrpSpPr>
          <p:grpSpPr>
            <a:xfrm>
              <a:off x="0" y="1078685"/>
              <a:ext cx="2475899" cy="150937"/>
              <a:chOff x="0" y="0"/>
              <a:chExt cx="1787516" cy="108971"/>
            </a:xfrm>
          </p:grpSpPr>
          <p:sp>
            <p:nvSpPr>
              <p:cNvPr id="45" name="Freeform 45"/>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46" name="TextBox 46"/>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47" name="AutoShape 47"/>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48" name="AutoShape 48"/>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49" name="AutoShape 49"/>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50" name="Group 50"/>
            <p:cNvGrpSpPr/>
            <p:nvPr/>
          </p:nvGrpSpPr>
          <p:grpSpPr>
            <a:xfrm>
              <a:off x="0" y="1191546"/>
              <a:ext cx="2475899" cy="17374"/>
              <a:chOff x="0" y="0"/>
              <a:chExt cx="1787516" cy="12543"/>
            </a:xfrm>
          </p:grpSpPr>
          <p:sp>
            <p:nvSpPr>
              <p:cNvPr id="51" name="Freeform 51"/>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52" name="TextBox 52"/>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53" name="Group 53"/>
            <p:cNvGrpSpPr/>
            <p:nvPr/>
          </p:nvGrpSpPr>
          <p:grpSpPr>
            <a:xfrm rot="2700000">
              <a:off x="1512342" y="779290"/>
              <a:ext cx="234463" cy="56875"/>
              <a:chOff x="0" y="0"/>
              <a:chExt cx="169275" cy="41062"/>
            </a:xfrm>
          </p:grpSpPr>
          <p:sp>
            <p:nvSpPr>
              <p:cNvPr id="54" name="Freeform 54"/>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55" name="TextBox 55"/>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56" name="Group 56"/>
            <p:cNvGrpSpPr/>
            <p:nvPr/>
          </p:nvGrpSpPr>
          <p:grpSpPr>
            <a:xfrm>
              <a:off x="0" y="1186918"/>
              <a:ext cx="2475899" cy="51001"/>
              <a:chOff x="0" y="0"/>
              <a:chExt cx="1787516" cy="36821"/>
            </a:xfrm>
          </p:grpSpPr>
          <p:sp>
            <p:nvSpPr>
              <p:cNvPr id="57" name="Freeform 57"/>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58" name="TextBox 58"/>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59" name="Group 59"/>
            <p:cNvGrpSpPr/>
            <p:nvPr/>
          </p:nvGrpSpPr>
          <p:grpSpPr>
            <a:xfrm>
              <a:off x="1605779" y="599360"/>
              <a:ext cx="47588" cy="159157"/>
              <a:chOff x="0" y="0"/>
              <a:chExt cx="243028" cy="812800"/>
            </a:xfrm>
          </p:grpSpPr>
          <p:sp>
            <p:nvSpPr>
              <p:cNvPr id="60" name="Freeform 60"/>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61" name="TextBox 61"/>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62" name="Group 62"/>
            <p:cNvGrpSpPr/>
            <p:nvPr/>
          </p:nvGrpSpPr>
          <p:grpSpPr>
            <a:xfrm>
              <a:off x="1151630" y="109289"/>
              <a:ext cx="183597" cy="174561"/>
              <a:chOff x="0" y="0"/>
              <a:chExt cx="870813" cy="827953"/>
            </a:xfrm>
          </p:grpSpPr>
          <p:sp>
            <p:nvSpPr>
              <p:cNvPr id="63" name="Freeform 63"/>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64" name="TextBox 64"/>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65" name="Group 65"/>
            <p:cNvGrpSpPr/>
            <p:nvPr/>
          </p:nvGrpSpPr>
          <p:grpSpPr>
            <a:xfrm>
              <a:off x="1139145" y="118432"/>
              <a:ext cx="183597" cy="171366"/>
              <a:chOff x="0" y="0"/>
              <a:chExt cx="870813" cy="812800"/>
            </a:xfrm>
          </p:grpSpPr>
          <p:sp>
            <p:nvSpPr>
              <p:cNvPr id="66" name="Freeform 66"/>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67" name="TextBox 67"/>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68" name="Group 68"/>
            <p:cNvGrpSpPr/>
            <p:nvPr/>
          </p:nvGrpSpPr>
          <p:grpSpPr>
            <a:xfrm>
              <a:off x="813022" y="586554"/>
              <a:ext cx="47588" cy="159157"/>
              <a:chOff x="0" y="0"/>
              <a:chExt cx="243028" cy="812800"/>
            </a:xfrm>
          </p:grpSpPr>
          <p:sp>
            <p:nvSpPr>
              <p:cNvPr id="69" name="Freeform 69"/>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0" name="TextBox 70"/>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71" name="Freeform 71"/>
          <p:cNvSpPr/>
          <p:nvPr/>
        </p:nvSpPr>
        <p:spPr>
          <a:xfrm>
            <a:off x="3402816" y="4932210"/>
            <a:ext cx="1680605" cy="1266756"/>
          </a:xfrm>
          <a:custGeom>
            <a:avLst/>
            <a:gdLst/>
            <a:ahLst/>
            <a:cxnLst/>
            <a:rect l="l" t="t" r="r" b="b"/>
            <a:pathLst>
              <a:path w="1680605" h="1266756">
                <a:moveTo>
                  <a:pt x="0" y="0"/>
                </a:moveTo>
                <a:lnTo>
                  <a:pt x="1680605" y="0"/>
                </a:lnTo>
                <a:lnTo>
                  <a:pt x="1680605" y="1266756"/>
                </a:lnTo>
                <a:lnTo>
                  <a:pt x="0" y="1266756"/>
                </a:lnTo>
                <a:lnTo>
                  <a:pt x="0" y="0"/>
                </a:lnTo>
                <a:close/>
              </a:path>
            </a:pathLst>
          </a:custGeom>
          <a:blipFill>
            <a:blip r:embed="rId6"/>
            <a:stretch>
              <a:fillRect/>
            </a:stretch>
          </a:blipFill>
        </p:spPr>
        <p:txBody>
          <a:bodyPr/>
          <a:lstStyle/>
          <a:p>
            <a:endParaRPr lang="ko-KR" altLang="en-US"/>
          </a:p>
        </p:txBody>
      </p:sp>
      <p:sp>
        <p:nvSpPr>
          <p:cNvPr id="72" name="TextBox 72"/>
          <p:cNvSpPr txBox="1"/>
          <p:nvPr/>
        </p:nvSpPr>
        <p:spPr>
          <a:xfrm>
            <a:off x="1243131" y="1496599"/>
            <a:ext cx="1337285" cy="104780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08</a:t>
            </a:r>
          </a:p>
        </p:txBody>
      </p:sp>
      <p:sp>
        <p:nvSpPr>
          <p:cNvPr id="73" name="TextBox 73"/>
          <p:cNvSpPr txBox="1"/>
          <p:nvPr/>
        </p:nvSpPr>
        <p:spPr>
          <a:xfrm>
            <a:off x="2580416" y="1414049"/>
            <a:ext cx="5006011"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결론</a:t>
            </a:r>
          </a:p>
        </p:txBody>
      </p:sp>
      <p:sp>
        <p:nvSpPr>
          <p:cNvPr id="74" name="TextBox 74"/>
          <p:cNvSpPr txBox="1"/>
          <p:nvPr/>
        </p:nvSpPr>
        <p:spPr>
          <a:xfrm>
            <a:off x="6520313" y="3930003"/>
            <a:ext cx="9774581" cy="3214020"/>
          </a:xfrm>
          <a:prstGeom prst="rect">
            <a:avLst/>
          </a:prstGeom>
        </p:spPr>
        <p:txBody>
          <a:bodyPr lIns="0" tIns="0" rIns="0" bIns="0" rtlCol="0" anchor="t">
            <a:spAutoFit/>
          </a:bodyPr>
          <a:lstStyle/>
          <a:p>
            <a:pPr algn="l">
              <a:lnSpc>
                <a:spcPts val="3206"/>
              </a:lnSpc>
            </a:pPr>
            <a:r>
              <a:rPr lang="en-US" sz="2290">
                <a:solidFill>
                  <a:srgbClr val="FFFFFF"/>
                </a:solidFill>
                <a:latin typeface="TDTD순고딕"/>
                <a:ea typeface="TDTD순고딕"/>
                <a:cs typeface="TDTD순고딕"/>
                <a:sym typeface="TDTD순고딕"/>
              </a:rPr>
              <a:t>Sparse reward 해결을 위한 high reward 전략이 역설적으로 Policy collapse를 초래함을 확인하고, 이를 Normalization과 수동 학습률 조정으로 보완하여 0.55의 Avg를 달성하였다. 또한 train-test 환경 간의 전처리 통계 불일치를 해결하여 에이전트의 성능을 검증하였으나, PPO의 낮은 데이터 효율성은 한계로 고려된다. 이론적으로 SAC 알고리즘이 유리할 것으로 예상되었으나, 물리 엔진 연산 부하로 인한 학습 속도 저하와 시간적 제약으로 충분한 실험을 진행하지 못하였고, 향후 연구에서는 GPU 환경을 구축하여 SAC 기반의 샘플 효율성 개선 및 최적화를 수행할 필요가 있다.</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sp>
        <p:nvSpPr>
          <p:cNvPr id="21" name="TextBox 21"/>
          <p:cNvSpPr txBox="1"/>
          <p:nvPr/>
        </p:nvSpPr>
        <p:spPr>
          <a:xfrm>
            <a:off x="6377513" y="5459934"/>
            <a:ext cx="5665337" cy="1096206"/>
          </a:xfrm>
          <a:prstGeom prst="rect">
            <a:avLst/>
          </a:prstGeom>
        </p:spPr>
        <p:txBody>
          <a:bodyPr lIns="0" tIns="0" rIns="0" bIns="0" rtlCol="0" anchor="t">
            <a:spAutoFit/>
          </a:bodyPr>
          <a:lstStyle/>
          <a:p>
            <a:pPr algn="ctr">
              <a:lnSpc>
                <a:spcPts val="8569"/>
              </a:lnSpc>
              <a:spcBef>
                <a:spcPct val="0"/>
              </a:spcBef>
            </a:pPr>
            <a:r>
              <a:rPr lang="en-US" sz="6120" i="1">
                <a:solidFill>
                  <a:srgbClr val="BEC3DB"/>
                </a:solidFill>
                <a:latin typeface="Arita Buri Italics"/>
                <a:ea typeface="Arita Buri Italics"/>
                <a:cs typeface="Arita Buri Italics"/>
                <a:sym typeface="Arita Buri Italics"/>
              </a:rPr>
              <a:t>THANK YOU</a:t>
            </a:r>
          </a:p>
        </p:txBody>
      </p:sp>
      <p:sp>
        <p:nvSpPr>
          <p:cNvPr id="22" name="TextBox 22"/>
          <p:cNvSpPr txBox="1"/>
          <p:nvPr/>
        </p:nvSpPr>
        <p:spPr>
          <a:xfrm>
            <a:off x="5832022" y="3706149"/>
            <a:ext cx="6623955" cy="1576017"/>
          </a:xfrm>
          <a:prstGeom prst="rect">
            <a:avLst/>
          </a:prstGeom>
        </p:spPr>
        <p:txBody>
          <a:bodyPr lIns="0" tIns="0" rIns="0" bIns="0" rtlCol="0" anchor="t">
            <a:spAutoFit/>
          </a:bodyPr>
          <a:lstStyle/>
          <a:p>
            <a:pPr algn="ctr">
              <a:lnSpc>
                <a:spcPts val="12879"/>
              </a:lnSpc>
            </a:pPr>
            <a:r>
              <a:rPr lang="en-US" sz="9199">
                <a:solidFill>
                  <a:srgbClr val="343D63"/>
                </a:solidFill>
                <a:latin typeface="210 국민체조"/>
                <a:ea typeface="210 국민체조"/>
                <a:cs typeface="210 국민체조"/>
                <a:sym typeface="210 국민체조"/>
              </a:rPr>
              <a:t>감사합니다</a:t>
            </a:r>
          </a:p>
        </p:txBody>
      </p:sp>
      <p:grpSp>
        <p:nvGrpSpPr>
          <p:cNvPr id="23" name="Group 23"/>
          <p:cNvGrpSpPr/>
          <p:nvPr/>
        </p:nvGrpSpPr>
        <p:grpSpPr>
          <a:xfrm>
            <a:off x="8215538" y="200151"/>
            <a:ext cx="1856924" cy="928439"/>
            <a:chOff x="0" y="0"/>
            <a:chExt cx="2475899" cy="1237919"/>
          </a:xfrm>
        </p:grpSpPr>
        <p:grpSp>
          <p:nvGrpSpPr>
            <p:cNvPr id="24" name="Group 24"/>
            <p:cNvGrpSpPr/>
            <p:nvPr/>
          </p:nvGrpSpPr>
          <p:grpSpPr>
            <a:xfrm>
              <a:off x="978382" y="0"/>
              <a:ext cx="505122" cy="402903"/>
              <a:chOff x="0" y="0"/>
              <a:chExt cx="364681" cy="290882"/>
            </a:xfrm>
          </p:grpSpPr>
          <p:sp>
            <p:nvSpPr>
              <p:cNvPr id="25" name="Freeform 25"/>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26" name="TextBox 26"/>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27" name="Group 27"/>
            <p:cNvGrpSpPr/>
            <p:nvPr/>
          </p:nvGrpSpPr>
          <p:grpSpPr>
            <a:xfrm>
              <a:off x="843786" y="220390"/>
              <a:ext cx="776592" cy="747286"/>
              <a:chOff x="0" y="0"/>
              <a:chExt cx="560673" cy="539515"/>
            </a:xfrm>
          </p:grpSpPr>
          <p:sp>
            <p:nvSpPr>
              <p:cNvPr id="28" name="Freeform 28"/>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29" name="TextBox 29"/>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30" name="Group 30"/>
            <p:cNvGrpSpPr/>
            <p:nvPr/>
          </p:nvGrpSpPr>
          <p:grpSpPr>
            <a:xfrm rot="-2700000">
              <a:off x="751131" y="771112"/>
              <a:ext cx="218108" cy="73231"/>
              <a:chOff x="0" y="0"/>
              <a:chExt cx="157466" cy="52870"/>
            </a:xfrm>
          </p:grpSpPr>
          <p:sp>
            <p:nvSpPr>
              <p:cNvPr id="31" name="Freeform 31"/>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32" name="TextBox 32"/>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33" name="Group 33"/>
            <p:cNvGrpSpPr/>
            <p:nvPr/>
          </p:nvGrpSpPr>
          <p:grpSpPr>
            <a:xfrm>
              <a:off x="860610" y="236370"/>
              <a:ext cx="741846" cy="814932"/>
              <a:chOff x="0" y="0"/>
              <a:chExt cx="535588" cy="588354"/>
            </a:xfrm>
          </p:grpSpPr>
          <p:sp>
            <p:nvSpPr>
              <p:cNvPr id="34" name="Freeform 34"/>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35" name="TextBox 35"/>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36" name="Group 36"/>
            <p:cNvGrpSpPr/>
            <p:nvPr/>
          </p:nvGrpSpPr>
          <p:grpSpPr>
            <a:xfrm>
              <a:off x="0" y="806705"/>
              <a:ext cx="2475899" cy="402215"/>
              <a:chOff x="0" y="0"/>
              <a:chExt cx="1787516" cy="290386"/>
            </a:xfrm>
          </p:grpSpPr>
          <p:sp>
            <p:nvSpPr>
              <p:cNvPr id="37" name="Freeform 37"/>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38" name="TextBox 38"/>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39" name="Group 39"/>
            <p:cNvGrpSpPr/>
            <p:nvPr/>
          </p:nvGrpSpPr>
          <p:grpSpPr>
            <a:xfrm>
              <a:off x="990591" y="23206"/>
              <a:ext cx="481884" cy="426329"/>
              <a:chOff x="0" y="0"/>
              <a:chExt cx="347904" cy="307795"/>
            </a:xfrm>
          </p:grpSpPr>
          <p:sp>
            <p:nvSpPr>
              <p:cNvPr id="40" name="Freeform 40"/>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41" name="TextBox 41"/>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42" name="Group 42"/>
            <p:cNvGrpSpPr/>
            <p:nvPr/>
          </p:nvGrpSpPr>
          <p:grpSpPr>
            <a:xfrm>
              <a:off x="0" y="998793"/>
              <a:ext cx="2475899" cy="123219"/>
              <a:chOff x="0" y="0"/>
              <a:chExt cx="1787516" cy="88960"/>
            </a:xfrm>
          </p:grpSpPr>
          <p:sp>
            <p:nvSpPr>
              <p:cNvPr id="43" name="Freeform 43"/>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44" name="TextBox 44"/>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45" name="Group 45"/>
            <p:cNvGrpSpPr/>
            <p:nvPr/>
          </p:nvGrpSpPr>
          <p:grpSpPr>
            <a:xfrm>
              <a:off x="0" y="1078685"/>
              <a:ext cx="2475899" cy="150937"/>
              <a:chOff x="0" y="0"/>
              <a:chExt cx="1787516" cy="108971"/>
            </a:xfrm>
          </p:grpSpPr>
          <p:sp>
            <p:nvSpPr>
              <p:cNvPr id="46" name="Freeform 46"/>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47" name="TextBox 47"/>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48" name="AutoShape 48"/>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49" name="AutoShape 49"/>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50" name="AutoShape 50"/>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51" name="Group 51"/>
            <p:cNvGrpSpPr/>
            <p:nvPr/>
          </p:nvGrpSpPr>
          <p:grpSpPr>
            <a:xfrm>
              <a:off x="0" y="1191546"/>
              <a:ext cx="2475899" cy="17374"/>
              <a:chOff x="0" y="0"/>
              <a:chExt cx="1787516" cy="12543"/>
            </a:xfrm>
          </p:grpSpPr>
          <p:sp>
            <p:nvSpPr>
              <p:cNvPr id="52" name="Freeform 52"/>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53" name="TextBox 53"/>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54" name="Group 54"/>
            <p:cNvGrpSpPr/>
            <p:nvPr/>
          </p:nvGrpSpPr>
          <p:grpSpPr>
            <a:xfrm rot="2700000">
              <a:off x="1512342" y="779290"/>
              <a:ext cx="234463" cy="56875"/>
              <a:chOff x="0" y="0"/>
              <a:chExt cx="169275" cy="41062"/>
            </a:xfrm>
          </p:grpSpPr>
          <p:sp>
            <p:nvSpPr>
              <p:cNvPr id="55" name="Freeform 55"/>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56" name="TextBox 56"/>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57" name="Group 57"/>
            <p:cNvGrpSpPr/>
            <p:nvPr/>
          </p:nvGrpSpPr>
          <p:grpSpPr>
            <a:xfrm>
              <a:off x="0" y="1186918"/>
              <a:ext cx="2475899" cy="51001"/>
              <a:chOff x="0" y="0"/>
              <a:chExt cx="1787516" cy="36821"/>
            </a:xfrm>
          </p:grpSpPr>
          <p:sp>
            <p:nvSpPr>
              <p:cNvPr id="58" name="Freeform 58"/>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59" name="TextBox 59"/>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60" name="Group 60"/>
            <p:cNvGrpSpPr/>
            <p:nvPr/>
          </p:nvGrpSpPr>
          <p:grpSpPr>
            <a:xfrm>
              <a:off x="1605779" y="599360"/>
              <a:ext cx="47588" cy="159157"/>
              <a:chOff x="0" y="0"/>
              <a:chExt cx="243028" cy="812800"/>
            </a:xfrm>
          </p:grpSpPr>
          <p:sp>
            <p:nvSpPr>
              <p:cNvPr id="61" name="Freeform 61"/>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62" name="TextBox 62"/>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63" name="Group 63"/>
            <p:cNvGrpSpPr/>
            <p:nvPr/>
          </p:nvGrpSpPr>
          <p:grpSpPr>
            <a:xfrm>
              <a:off x="1151630" y="109289"/>
              <a:ext cx="183597" cy="174561"/>
              <a:chOff x="0" y="0"/>
              <a:chExt cx="870813" cy="827953"/>
            </a:xfrm>
          </p:grpSpPr>
          <p:sp>
            <p:nvSpPr>
              <p:cNvPr id="64" name="Freeform 64"/>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65" name="TextBox 65"/>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66" name="Group 66"/>
            <p:cNvGrpSpPr/>
            <p:nvPr/>
          </p:nvGrpSpPr>
          <p:grpSpPr>
            <a:xfrm>
              <a:off x="1139145" y="118432"/>
              <a:ext cx="183597" cy="171366"/>
              <a:chOff x="0" y="0"/>
              <a:chExt cx="870813" cy="812800"/>
            </a:xfrm>
          </p:grpSpPr>
          <p:sp>
            <p:nvSpPr>
              <p:cNvPr id="67" name="Freeform 67"/>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68" name="TextBox 68"/>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69" name="Group 69"/>
            <p:cNvGrpSpPr/>
            <p:nvPr/>
          </p:nvGrpSpPr>
          <p:grpSpPr>
            <a:xfrm>
              <a:off x="813022" y="586554"/>
              <a:ext cx="47588" cy="159157"/>
              <a:chOff x="0" y="0"/>
              <a:chExt cx="243028" cy="812800"/>
            </a:xfrm>
          </p:grpSpPr>
          <p:sp>
            <p:nvSpPr>
              <p:cNvPr id="70" name="Freeform 70"/>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1" name="TextBox 71"/>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2148836" y="865595"/>
            <a:ext cx="2724893" cy="2147387"/>
            <a:chOff x="0" y="0"/>
            <a:chExt cx="717667" cy="565567"/>
          </a:xfrm>
        </p:grpSpPr>
        <p:sp>
          <p:nvSpPr>
            <p:cNvPr id="22" name="Freeform 22"/>
            <p:cNvSpPr/>
            <p:nvPr/>
          </p:nvSpPr>
          <p:spPr>
            <a:xfrm>
              <a:off x="0" y="0"/>
              <a:ext cx="717667" cy="565567"/>
            </a:xfrm>
            <a:custGeom>
              <a:avLst/>
              <a:gdLst/>
              <a:ahLst/>
              <a:cxnLst/>
              <a:rect l="l" t="t" r="r" b="b"/>
              <a:pathLst>
                <a:path w="717667" h="565567">
                  <a:moveTo>
                    <a:pt x="0" y="0"/>
                  </a:moveTo>
                  <a:lnTo>
                    <a:pt x="717667" y="0"/>
                  </a:lnTo>
                  <a:lnTo>
                    <a:pt x="717667" y="565567"/>
                  </a:lnTo>
                  <a:lnTo>
                    <a:pt x="0" y="565567"/>
                  </a:lnTo>
                  <a:close/>
                </a:path>
              </a:pathLst>
            </a:custGeom>
            <a:solidFill>
              <a:srgbClr val="F2F5FF"/>
            </a:solidFill>
          </p:spPr>
          <p:txBody>
            <a:bodyPr/>
            <a:lstStyle/>
            <a:p>
              <a:endParaRPr lang="ko-KR" altLang="en-US"/>
            </a:p>
          </p:txBody>
        </p:sp>
        <p:sp>
          <p:nvSpPr>
            <p:cNvPr id="23" name="TextBox 23"/>
            <p:cNvSpPr txBox="1"/>
            <p:nvPr/>
          </p:nvSpPr>
          <p:spPr>
            <a:xfrm>
              <a:off x="0" y="-47625"/>
              <a:ext cx="717667" cy="613192"/>
            </a:xfrm>
            <a:prstGeom prst="rect">
              <a:avLst/>
            </a:prstGeom>
          </p:spPr>
          <p:txBody>
            <a:bodyPr lIns="50800" tIns="50800" rIns="50800" bIns="50800" rtlCol="0" anchor="ctr"/>
            <a:lstStyle/>
            <a:p>
              <a:pPr algn="ctr">
                <a:lnSpc>
                  <a:spcPts val="3079"/>
                </a:lnSpc>
              </a:pPr>
              <a:endParaRPr/>
            </a:p>
          </p:txBody>
        </p:sp>
      </p:grpSp>
      <p:sp>
        <p:nvSpPr>
          <p:cNvPr id="24" name="TextBox 24"/>
          <p:cNvSpPr txBox="1"/>
          <p:nvPr/>
        </p:nvSpPr>
        <p:spPr>
          <a:xfrm>
            <a:off x="2387435" y="1302701"/>
            <a:ext cx="2247696" cy="1203325"/>
          </a:xfrm>
          <a:prstGeom prst="rect">
            <a:avLst/>
          </a:prstGeom>
        </p:spPr>
        <p:txBody>
          <a:bodyPr lIns="0" tIns="0" rIns="0" bIns="0" rtlCol="0" anchor="t">
            <a:spAutoFit/>
          </a:bodyPr>
          <a:lstStyle/>
          <a:p>
            <a:pPr algn="ctr">
              <a:lnSpc>
                <a:spcPts val="9799"/>
              </a:lnSpc>
            </a:pPr>
            <a:r>
              <a:rPr lang="en-US" sz="6999">
                <a:solidFill>
                  <a:srgbClr val="343D63"/>
                </a:solidFill>
                <a:latin typeface="210 국민체조"/>
                <a:ea typeface="210 국민체조"/>
                <a:cs typeface="210 국민체조"/>
                <a:sym typeface="210 국민체조"/>
              </a:rPr>
              <a:t>목차</a:t>
            </a:r>
          </a:p>
        </p:txBody>
      </p:sp>
      <p:sp>
        <p:nvSpPr>
          <p:cNvPr id="25" name="TextBox 25"/>
          <p:cNvSpPr txBox="1"/>
          <p:nvPr/>
        </p:nvSpPr>
        <p:spPr>
          <a:xfrm>
            <a:off x="7333466" y="5164482"/>
            <a:ext cx="3726542" cy="448283"/>
          </a:xfrm>
          <a:prstGeom prst="rect">
            <a:avLst/>
          </a:prstGeom>
        </p:spPr>
        <p:txBody>
          <a:bodyPr lIns="0" tIns="0" rIns="0" bIns="0" rtlCol="0" anchor="t">
            <a:spAutoFit/>
          </a:bodyPr>
          <a:lstStyle/>
          <a:p>
            <a:pPr algn="l">
              <a:lnSpc>
                <a:spcPts val="3639"/>
              </a:lnSpc>
            </a:pPr>
            <a:r>
              <a:rPr lang="en-US" sz="2599">
                <a:solidFill>
                  <a:srgbClr val="343D63"/>
                </a:solidFill>
                <a:latin typeface="TDTD순고딕"/>
                <a:ea typeface="TDTD순고딕"/>
                <a:cs typeface="TDTD순고딕"/>
                <a:sym typeface="TDTD순고딕"/>
              </a:rPr>
              <a:t>프로젝트 개요</a:t>
            </a:r>
          </a:p>
        </p:txBody>
      </p:sp>
      <p:sp>
        <p:nvSpPr>
          <p:cNvPr id="26" name="TextBox 26"/>
          <p:cNvSpPr txBox="1"/>
          <p:nvPr/>
        </p:nvSpPr>
        <p:spPr>
          <a:xfrm>
            <a:off x="7333466" y="8259241"/>
            <a:ext cx="3726542" cy="448283"/>
          </a:xfrm>
          <a:prstGeom prst="rect">
            <a:avLst/>
          </a:prstGeom>
        </p:spPr>
        <p:txBody>
          <a:bodyPr lIns="0" tIns="0" rIns="0" bIns="0" rtlCol="0" anchor="t">
            <a:spAutoFit/>
          </a:bodyPr>
          <a:lstStyle/>
          <a:p>
            <a:pPr algn="l">
              <a:lnSpc>
                <a:spcPts val="3639"/>
              </a:lnSpc>
            </a:pPr>
            <a:r>
              <a:rPr lang="en-US" sz="2599">
                <a:solidFill>
                  <a:srgbClr val="343D63"/>
                </a:solidFill>
                <a:latin typeface="TDTD순고딕"/>
                <a:ea typeface="TDTD순고딕"/>
                <a:cs typeface="TDTD순고딕"/>
                <a:sym typeface="TDTD순고딕"/>
              </a:rPr>
              <a:t>주요 성과</a:t>
            </a:r>
          </a:p>
        </p:txBody>
      </p:sp>
      <p:sp>
        <p:nvSpPr>
          <p:cNvPr id="27" name="TextBox 27"/>
          <p:cNvSpPr txBox="1"/>
          <p:nvPr/>
        </p:nvSpPr>
        <p:spPr>
          <a:xfrm>
            <a:off x="7333466" y="5932145"/>
            <a:ext cx="3726542" cy="448283"/>
          </a:xfrm>
          <a:prstGeom prst="rect">
            <a:avLst/>
          </a:prstGeom>
        </p:spPr>
        <p:txBody>
          <a:bodyPr lIns="0" tIns="0" rIns="0" bIns="0" rtlCol="0" anchor="t">
            <a:spAutoFit/>
          </a:bodyPr>
          <a:lstStyle/>
          <a:p>
            <a:pPr algn="l">
              <a:lnSpc>
                <a:spcPts val="3639"/>
              </a:lnSpc>
            </a:pPr>
            <a:r>
              <a:rPr lang="en-US" sz="2599">
                <a:solidFill>
                  <a:srgbClr val="343D63"/>
                </a:solidFill>
                <a:latin typeface="TDTD순고딕"/>
                <a:ea typeface="TDTD순고딕"/>
                <a:cs typeface="TDTD순고딕"/>
                <a:sym typeface="TDTD순고딕"/>
              </a:rPr>
              <a:t>프로젝트 목표</a:t>
            </a:r>
          </a:p>
        </p:txBody>
      </p:sp>
      <p:sp>
        <p:nvSpPr>
          <p:cNvPr id="28" name="TextBox 28"/>
          <p:cNvSpPr txBox="1"/>
          <p:nvPr/>
        </p:nvSpPr>
        <p:spPr>
          <a:xfrm>
            <a:off x="7333466" y="6701729"/>
            <a:ext cx="3726542" cy="448283"/>
          </a:xfrm>
          <a:prstGeom prst="rect">
            <a:avLst/>
          </a:prstGeom>
        </p:spPr>
        <p:txBody>
          <a:bodyPr lIns="0" tIns="0" rIns="0" bIns="0" rtlCol="0" anchor="t">
            <a:spAutoFit/>
          </a:bodyPr>
          <a:lstStyle/>
          <a:p>
            <a:pPr algn="l">
              <a:lnSpc>
                <a:spcPts val="3639"/>
              </a:lnSpc>
            </a:pPr>
            <a:r>
              <a:rPr lang="en-US" sz="2599">
                <a:solidFill>
                  <a:srgbClr val="343D63"/>
                </a:solidFill>
                <a:latin typeface="TDTD순고딕"/>
                <a:ea typeface="TDTD순고딕"/>
                <a:cs typeface="TDTD순고딕"/>
                <a:sym typeface="TDTD순고딕"/>
              </a:rPr>
              <a:t>현재 진행 상황</a:t>
            </a:r>
          </a:p>
        </p:txBody>
      </p:sp>
      <p:sp>
        <p:nvSpPr>
          <p:cNvPr id="29" name="TextBox 29"/>
          <p:cNvSpPr txBox="1"/>
          <p:nvPr/>
        </p:nvSpPr>
        <p:spPr>
          <a:xfrm>
            <a:off x="7333466" y="7475723"/>
            <a:ext cx="3726542" cy="448283"/>
          </a:xfrm>
          <a:prstGeom prst="rect">
            <a:avLst/>
          </a:prstGeom>
        </p:spPr>
        <p:txBody>
          <a:bodyPr lIns="0" tIns="0" rIns="0" bIns="0" rtlCol="0" anchor="t">
            <a:spAutoFit/>
          </a:bodyPr>
          <a:lstStyle/>
          <a:p>
            <a:pPr algn="l">
              <a:lnSpc>
                <a:spcPts val="3639"/>
              </a:lnSpc>
            </a:pPr>
            <a:r>
              <a:rPr lang="en-US" sz="2599">
                <a:solidFill>
                  <a:srgbClr val="343D63"/>
                </a:solidFill>
                <a:latin typeface="TDTD순고딕"/>
                <a:ea typeface="TDTD순고딕"/>
                <a:cs typeface="TDTD순고딕"/>
                <a:sym typeface="TDTD순고딕"/>
              </a:rPr>
              <a:t>세부 진행 상황</a:t>
            </a:r>
          </a:p>
        </p:txBody>
      </p:sp>
      <p:sp>
        <p:nvSpPr>
          <p:cNvPr id="30" name="TextBox 30"/>
          <p:cNvSpPr txBox="1"/>
          <p:nvPr/>
        </p:nvSpPr>
        <p:spPr>
          <a:xfrm>
            <a:off x="12506241" y="5164482"/>
            <a:ext cx="3657789" cy="448283"/>
          </a:xfrm>
          <a:prstGeom prst="rect">
            <a:avLst/>
          </a:prstGeom>
        </p:spPr>
        <p:txBody>
          <a:bodyPr lIns="0" tIns="0" rIns="0" bIns="0" rtlCol="0" anchor="t">
            <a:spAutoFit/>
          </a:bodyPr>
          <a:lstStyle/>
          <a:p>
            <a:pPr algn="l">
              <a:lnSpc>
                <a:spcPts val="3639"/>
              </a:lnSpc>
            </a:pPr>
            <a:r>
              <a:rPr lang="en-US" sz="2599">
                <a:solidFill>
                  <a:srgbClr val="343D63"/>
                </a:solidFill>
                <a:latin typeface="TDTD순고딕"/>
                <a:ea typeface="TDTD순고딕"/>
                <a:cs typeface="TDTD순고딕"/>
                <a:sym typeface="TDTD순고딕"/>
              </a:rPr>
              <a:t>주요 문제점 및 해결 방안</a:t>
            </a:r>
          </a:p>
        </p:txBody>
      </p:sp>
      <p:sp>
        <p:nvSpPr>
          <p:cNvPr id="31" name="TextBox 31"/>
          <p:cNvSpPr txBox="1"/>
          <p:nvPr/>
        </p:nvSpPr>
        <p:spPr>
          <a:xfrm>
            <a:off x="12506241" y="5928772"/>
            <a:ext cx="3657789" cy="448260"/>
          </a:xfrm>
          <a:prstGeom prst="rect">
            <a:avLst/>
          </a:prstGeom>
        </p:spPr>
        <p:txBody>
          <a:bodyPr lIns="0" tIns="0" rIns="0" bIns="0" rtlCol="0" anchor="t">
            <a:spAutoFit/>
          </a:bodyPr>
          <a:lstStyle/>
          <a:p>
            <a:pPr algn="l">
              <a:lnSpc>
                <a:spcPts val="3639"/>
              </a:lnSpc>
            </a:pPr>
            <a:r>
              <a:rPr lang="en-US" sz="2599">
                <a:solidFill>
                  <a:srgbClr val="343D63"/>
                </a:solidFill>
                <a:latin typeface="TDTD순고딕"/>
                <a:ea typeface="TDTD순고딕"/>
                <a:cs typeface="TDTD순고딕"/>
                <a:sym typeface="TDTD순고딕"/>
              </a:rPr>
              <a:t>향후 계획</a:t>
            </a:r>
          </a:p>
        </p:txBody>
      </p:sp>
      <p:sp>
        <p:nvSpPr>
          <p:cNvPr id="32" name="TextBox 32"/>
          <p:cNvSpPr txBox="1"/>
          <p:nvPr/>
        </p:nvSpPr>
        <p:spPr>
          <a:xfrm>
            <a:off x="6634186" y="5164482"/>
            <a:ext cx="630479" cy="448283"/>
          </a:xfrm>
          <a:prstGeom prst="rect">
            <a:avLst/>
          </a:prstGeom>
        </p:spPr>
        <p:txBody>
          <a:bodyPr lIns="0" tIns="0" rIns="0" bIns="0" rtlCol="0" anchor="t">
            <a:spAutoFit/>
          </a:bodyPr>
          <a:lstStyle/>
          <a:p>
            <a:pPr algn="ctr">
              <a:lnSpc>
                <a:spcPts val="3639"/>
              </a:lnSpc>
            </a:pPr>
            <a:r>
              <a:rPr lang="en-US" sz="2599">
                <a:solidFill>
                  <a:srgbClr val="9BA0BB"/>
                </a:solidFill>
                <a:latin typeface="TDTD순고딕"/>
                <a:ea typeface="TDTD순고딕"/>
                <a:cs typeface="TDTD순고딕"/>
                <a:sym typeface="TDTD순고딕"/>
              </a:rPr>
              <a:t>01</a:t>
            </a:r>
          </a:p>
        </p:txBody>
      </p:sp>
      <p:sp>
        <p:nvSpPr>
          <p:cNvPr id="33" name="TextBox 33"/>
          <p:cNvSpPr txBox="1"/>
          <p:nvPr/>
        </p:nvSpPr>
        <p:spPr>
          <a:xfrm>
            <a:off x="6634186" y="5932145"/>
            <a:ext cx="630479" cy="448283"/>
          </a:xfrm>
          <a:prstGeom prst="rect">
            <a:avLst/>
          </a:prstGeom>
        </p:spPr>
        <p:txBody>
          <a:bodyPr lIns="0" tIns="0" rIns="0" bIns="0" rtlCol="0" anchor="t">
            <a:spAutoFit/>
          </a:bodyPr>
          <a:lstStyle/>
          <a:p>
            <a:pPr algn="ctr">
              <a:lnSpc>
                <a:spcPts val="3639"/>
              </a:lnSpc>
            </a:pPr>
            <a:r>
              <a:rPr lang="en-US" sz="2599">
                <a:solidFill>
                  <a:srgbClr val="9BA0BB"/>
                </a:solidFill>
                <a:latin typeface="TDTD순고딕"/>
                <a:ea typeface="TDTD순고딕"/>
                <a:cs typeface="TDTD순고딕"/>
                <a:sym typeface="TDTD순고딕"/>
              </a:rPr>
              <a:t>02</a:t>
            </a:r>
          </a:p>
        </p:txBody>
      </p:sp>
      <p:sp>
        <p:nvSpPr>
          <p:cNvPr id="34" name="TextBox 34"/>
          <p:cNvSpPr txBox="1"/>
          <p:nvPr/>
        </p:nvSpPr>
        <p:spPr>
          <a:xfrm>
            <a:off x="6634186" y="6697320"/>
            <a:ext cx="630479" cy="448283"/>
          </a:xfrm>
          <a:prstGeom prst="rect">
            <a:avLst/>
          </a:prstGeom>
        </p:spPr>
        <p:txBody>
          <a:bodyPr lIns="0" tIns="0" rIns="0" bIns="0" rtlCol="0" anchor="t">
            <a:spAutoFit/>
          </a:bodyPr>
          <a:lstStyle/>
          <a:p>
            <a:pPr algn="ctr">
              <a:lnSpc>
                <a:spcPts val="3639"/>
              </a:lnSpc>
            </a:pPr>
            <a:r>
              <a:rPr lang="en-US" sz="2599">
                <a:solidFill>
                  <a:srgbClr val="9BA0BB"/>
                </a:solidFill>
                <a:latin typeface="TDTD순고딕"/>
                <a:ea typeface="TDTD순고딕"/>
                <a:cs typeface="TDTD순고딕"/>
                <a:sym typeface="TDTD순고딕"/>
              </a:rPr>
              <a:t>03</a:t>
            </a:r>
          </a:p>
        </p:txBody>
      </p:sp>
      <p:sp>
        <p:nvSpPr>
          <p:cNvPr id="35" name="TextBox 35"/>
          <p:cNvSpPr txBox="1"/>
          <p:nvPr/>
        </p:nvSpPr>
        <p:spPr>
          <a:xfrm>
            <a:off x="6634186" y="7466905"/>
            <a:ext cx="630479" cy="448283"/>
          </a:xfrm>
          <a:prstGeom prst="rect">
            <a:avLst/>
          </a:prstGeom>
        </p:spPr>
        <p:txBody>
          <a:bodyPr lIns="0" tIns="0" rIns="0" bIns="0" rtlCol="0" anchor="t">
            <a:spAutoFit/>
          </a:bodyPr>
          <a:lstStyle/>
          <a:p>
            <a:pPr algn="ctr">
              <a:lnSpc>
                <a:spcPts val="3639"/>
              </a:lnSpc>
            </a:pPr>
            <a:r>
              <a:rPr lang="en-US" sz="2599">
                <a:solidFill>
                  <a:srgbClr val="9BA0BB"/>
                </a:solidFill>
                <a:latin typeface="TDTD순고딕"/>
                <a:ea typeface="TDTD순고딕"/>
                <a:cs typeface="TDTD순고딕"/>
                <a:sym typeface="TDTD순고딕"/>
              </a:rPr>
              <a:t>04</a:t>
            </a:r>
          </a:p>
        </p:txBody>
      </p:sp>
      <p:sp>
        <p:nvSpPr>
          <p:cNvPr id="36" name="TextBox 36"/>
          <p:cNvSpPr txBox="1"/>
          <p:nvPr/>
        </p:nvSpPr>
        <p:spPr>
          <a:xfrm>
            <a:off x="6634186" y="8247050"/>
            <a:ext cx="630479" cy="448283"/>
          </a:xfrm>
          <a:prstGeom prst="rect">
            <a:avLst/>
          </a:prstGeom>
        </p:spPr>
        <p:txBody>
          <a:bodyPr lIns="0" tIns="0" rIns="0" bIns="0" rtlCol="0" anchor="t">
            <a:spAutoFit/>
          </a:bodyPr>
          <a:lstStyle/>
          <a:p>
            <a:pPr algn="ctr">
              <a:lnSpc>
                <a:spcPts val="3639"/>
              </a:lnSpc>
            </a:pPr>
            <a:r>
              <a:rPr lang="en-US" sz="2599">
                <a:solidFill>
                  <a:srgbClr val="9BA0BB"/>
                </a:solidFill>
                <a:latin typeface="TDTD순고딕"/>
                <a:ea typeface="TDTD순고딕"/>
                <a:cs typeface="TDTD순고딕"/>
                <a:sym typeface="TDTD순고딕"/>
              </a:rPr>
              <a:t>05</a:t>
            </a:r>
          </a:p>
        </p:txBody>
      </p:sp>
      <p:sp>
        <p:nvSpPr>
          <p:cNvPr id="37" name="TextBox 37"/>
          <p:cNvSpPr txBox="1"/>
          <p:nvPr/>
        </p:nvSpPr>
        <p:spPr>
          <a:xfrm>
            <a:off x="11809087" y="5164482"/>
            <a:ext cx="630479" cy="448283"/>
          </a:xfrm>
          <a:prstGeom prst="rect">
            <a:avLst/>
          </a:prstGeom>
        </p:spPr>
        <p:txBody>
          <a:bodyPr lIns="0" tIns="0" rIns="0" bIns="0" rtlCol="0" anchor="t">
            <a:spAutoFit/>
          </a:bodyPr>
          <a:lstStyle/>
          <a:p>
            <a:pPr algn="ctr">
              <a:lnSpc>
                <a:spcPts val="3639"/>
              </a:lnSpc>
            </a:pPr>
            <a:r>
              <a:rPr lang="en-US" sz="2599">
                <a:solidFill>
                  <a:srgbClr val="9BA0BB"/>
                </a:solidFill>
                <a:latin typeface="TDTD순고딕"/>
                <a:ea typeface="TDTD순고딕"/>
                <a:cs typeface="TDTD순고딕"/>
                <a:sym typeface="TDTD순고딕"/>
              </a:rPr>
              <a:t>06</a:t>
            </a:r>
          </a:p>
        </p:txBody>
      </p:sp>
      <p:sp>
        <p:nvSpPr>
          <p:cNvPr id="38" name="TextBox 38"/>
          <p:cNvSpPr txBox="1"/>
          <p:nvPr/>
        </p:nvSpPr>
        <p:spPr>
          <a:xfrm>
            <a:off x="11809087" y="5932145"/>
            <a:ext cx="630479" cy="448283"/>
          </a:xfrm>
          <a:prstGeom prst="rect">
            <a:avLst/>
          </a:prstGeom>
        </p:spPr>
        <p:txBody>
          <a:bodyPr lIns="0" tIns="0" rIns="0" bIns="0" rtlCol="0" anchor="t">
            <a:spAutoFit/>
          </a:bodyPr>
          <a:lstStyle/>
          <a:p>
            <a:pPr algn="ctr">
              <a:lnSpc>
                <a:spcPts val="3639"/>
              </a:lnSpc>
            </a:pPr>
            <a:r>
              <a:rPr lang="en-US" sz="2599">
                <a:solidFill>
                  <a:srgbClr val="9BA0BB"/>
                </a:solidFill>
                <a:latin typeface="TDTD순고딕"/>
                <a:ea typeface="TDTD순고딕"/>
                <a:cs typeface="TDTD순고딕"/>
                <a:sym typeface="TDTD순고딕"/>
              </a:rPr>
              <a:t>07</a:t>
            </a:r>
          </a:p>
        </p:txBody>
      </p:sp>
      <p:sp>
        <p:nvSpPr>
          <p:cNvPr id="39" name="TextBox 39"/>
          <p:cNvSpPr txBox="1"/>
          <p:nvPr/>
        </p:nvSpPr>
        <p:spPr>
          <a:xfrm>
            <a:off x="11809087" y="6697320"/>
            <a:ext cx="630479" cy="448283"/>
          </a:xfrm>
          <a:prstGeom prst="rect">
            <a:avLst/>
          </a:prstGeom>
        </p:spPr>
        <p:txBody>
          <a:bodyPr lIns="0" tIns="0" rIns="0" bIns="0" rtlCol="0" anchor="t">
            <a:spAutoFit/>
          </a:bodyPr>
          <a:lstStyle/>
          <a:p>
            <a:pPr algn="ctr">
              <a:lnSpc>
                <a:spcPts val="3639"/>
              </a:lnSpc>
            </a:pPr>
            <a:r>
              <a:rPr lang="en-US" sz="2599">
                <a:solidFill>
                  <a:srgbClr val="9BA0BB"/>
                </a:solidFill>
                <a:latin typeface="TDTD순고딕"/>
                <a:ea typeface="TDTD순고딕"/>
                <a:cs typeface="TDTD순고딕"/>
                <a:sym typeface="TDTD순고딕"/>
              </a:rPr>
              <a:t>08</a:t>
            </a:r>
          </a:p>
        </p:txBody>
      </p:sp>
      <p:grpSp>
        <p:nvGrpSpPr>
          <p:cNvPr id="40" name="Group 40"/>
          <p:cNvGrpSpPr/>
          <p:nvPr/>
        </p:nvGrpSpPr>
        <p:grpSpPr>
          <a:xfrm>
            <a:off x="8215538" y="200151"/>
            <a:ext cx="1856924" cy="928439"/>
            <a:chOff x="0" y="0"/>
            <a:chExt cx="2475899" cy="1237919"/>
          </a:xfrm>
        </p:grpSpPr>
        <p:grpSp>
          <p:nvGrpSpPr>
            <p:cNvPr id="41" name="Group 41"/>
            <p:cNvGrpSpPr/>
            <p:nvPr/>
          </p:nvGrpSpPr>
          <p:grpSpPr>
            <a:xfrm>
              <a:off x="978382" y="0"/>
              <a:ext cx="505122" cy="402903"/>
              <a:chOff x="0" y="0"/>
              <a:chExt cx="364681" cy="290882"/>
            </a:xfrm>
          </p:grpSpPr>
          <p:sp>
            <p:nvSpPr>
              <p:cNvPr id="42" name="Freeform 42"/>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43" name="TextBox 43"/>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44" name="Group 44"/>
            <p:cNvGrpSpPr/>
            <p:nvPr/>
          </p:nvGrpSpPr>
          <p:grpSpPr>
            <a:xfrm>
              <a:off x="843786" y="220390"/>
              <a:ext cx="776592" cy="747286"/>
              <a:chOff x="0" y="0"/>
              <a:chExt cx="560673" cy="539515"/>
            </a:xfrm>
          </p:grpSpPr>
          <p:sp>
            <p:nvSpPr>
              <p:cNvPr id="45" name="Freeform 45"/>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46" name="TextBox 46"/>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47" name="Group 47"/>
            <p:cNvGrpSpPr/>
            <p:nvPr/>
          </p:nvGrpSpPr>
          <p:grpSpPr>
            <a:xfrm rot="-2700000">
              <a:off x="751131" y="771112"/>
              <a:ext cx="218108" cy="73231"/>
              <a:chOff x="0" y="0"/>
              <a:chExt cx="157466" cy="52870"/>
            </a:xfrm>
          </p:grpSpPr>
          <p:sp>
            <p:nvSpPr>
              <p:cNvPr id="48" name="Freeform 48"/>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49" name="TextBox 49"/>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50" name="Group 50"/>
            <p:cNvGrpSpPr/>
            <p:nvPr/>
          </p:nvGrpSpPr>
          <p:grpSpPr>
            <a:xfrm>
              <a:off x="860610" y="236370"/>
              <a:ext cx="741846" cy="814932"/>
              <a:chOff x="0" y="0"/>
              <a:chExt cx="535588" cy="588354"/>
            </a:xfrm>
          </p:grpSpPr>
          <p:sp>
            <p:nvSpPr>
              <p:cNvPr id="51" name="Freeform 51"/>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52" name="TextBox 52"/>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53" name="Group 53"/>
            <p:cNvGrpSpPr/>
            <p:nvPr/>
          </p:nvGrpSpPr>
          <p:grpSpPr>
            <a:xfrm>
              <a:off x="0" y="806705"/>
              <a:ext cx="2475899" cy="402215"/>
              <a:chOff x="0" y="0"/>
              <a:chExt cx="1787516" cy="290386"/>
            </a:xfrm>
          </p:grpSpPr>
          <p:sp>
            <p:nvSpPr>
              <p:cNvPr id="54" name="Freeform 54"/>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55" name="TextBox 55"/>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56" name="Group 56"/>
            <p:cNvGrpSpPr/>
            <p:nvPr/>
          </p:nvGrpSpPr>
          <p:grpSpPr>
            <a:xfrm>
              <a:off x="990591" y="23206"/>
              <a:ext cx="481884" cy="426329"/>
              <a:chOff x="0" y="0"/>
              <a:chExt cx="347904" cy="307795"/>
            </a:xfrm>
          </p:grpSpPr>
          <p:sp>
            <p:nvSpPr>
              <p:cNvPr id="57" name="Freeform 57"/>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58" name="TextBox 58"/>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59" name="Group 59"/>
            <p:cNvGrpSpPr/>
            <p:nvPr/>
          </p:nvGrpSpPr>
          <p:grpSpPr>
            <a:xfrm>
              <a:off x="0" y="998793"/>
              <a:ext cx="2475899" cy="123219"/>
              <a:chOff x="0" y="0"/>
              <a:chExt cx="1787516" cy="88960"/>
            </a:xfrm>
          </p:grpSpPr>
          <p:sp>
            <p:nvSpPr>
              <p:cNvPr id="60" name="Freeform 60"/>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61" name="TextBox 61"/>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62" name="Group 62"/>
            <p:cNvGrpSpPr/>
            <p:nvPr/>
          </p:nvGrpSpPr>
          <p:grpSpPr>
            <a:xfrm>
              <a:off x="0" y="1078685"/>
              <a:ext cx="2475899" cy="150937"/>
              <a:chOff x="0" y="0"/>
              <a:chExt cx="1787516" cy="108971"/>
            </a:xfrm>
          </p:grpSpPr>
          <p:sp>
            <p:nvSpPr>
              <p:cNvPr id="63" name="Freeform 63"/>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64" name="TextBox 64"/>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65" name="AutoShape 65"/>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66" name="AutoShape 66"/>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67" name="AutoShape 67"/>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68" name="Group 68"/>
            <p:cNvGrpSpPr/>
            <p:nvPr/>
          </p:nvGrpSpPr>
          <p:grpSpPr>
            <a:xfrm>
              <a:off x="0" y="1191546"/>
              <a:ext cx="2475899" cy="17374"/>
              <a:chOff x="0" y="0"/>
              <a:chExt cx="1787516" cy="12543"/>
            </a:xfrm>
          </p:grpSpPr>
          <p:sp>
            <p:nvSpPr>
              <p:cNvPr id="69" name="Freeform 69"/>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70" name="TextBox 70"/>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71" name="Group 71"/>
            <p:cNvGrpSpPr/>
            <p:nvPr/>
          </p:nvGrpSpPr>
          <p:grpSpPr>
            <a:xfrm rot="2700000">
              <a:off x="1512342" y="779290"/>
              <a:ext cx="234463" cy="56875"/>
              <a:chOff x="0" y="0"/>
              <a:chExt cx="169275" cy="41062"/>
            </a:xfrm>
          </p:grpSpPr>
          <p:sp>
            <p:nvSpPr>
              <p:cNvPr id="72" name="Freeform 72"/>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73" name="TextBox 73"/>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74" name="Group 74"/>
            <p:cNvGrpSpPr/>
            <p:nvPr/>
          </p:nvGrpSpPr>
          <p:grpSpPr>
            <a:xfrm>
              <a:off x="0" y="1186918"/>
              <a:ext cx="2475899" cy="51001"/>
              <a:chOff x="0" y="0"/>
              <a:chExt cx="1787516" cy="36821"/>
            </a:xfrm>
          </p:grpSpPr>
          <p:sp>
            <p:nvSpPr>
              <p:cNvPr id="75" name="Freeform 75"/>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76" name="TextBox 76"/>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77" name="Group 77"/>
            <p:cNvGrpSpPr/>
            <p:nvPr/>
          </p:nvGrpSpPr>
          <p:grpSpPr>
            <a:xfrm>
              <a:off x="1605779" y="599360"/>
              <a:ext cx="47588" cy="159157"/>
              <a:chOff x="0" y="0"/>
              <a:chExt cx="243028" cy="812800"/>
            </a:xfrm>
          </p:grpSpPr>
          <p:sp>
            <p:nvSpPr>
              <p:cNvPr id="78" name="Freeform 78"/>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9" name="TextBox 79"/>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80" name="Group 80"/>
            <p:cNvGrpSpPr/>
            <p:nvPr/>
          </p:nvGrpSpPr>
          <p:grpSpPr>
            <a:xfrm>
              <a:off x="1151630" y="109289"/>
              <a:ext cx="183597" cy="174561"/>
              <a:chOff x="0" y="0"/>
              <a:chExt cx="870813" cy="827953"/>
            </a:xfrm>
          </p:grpSpPr>
          <p:sp>
            <p:nvSpPr>
              <p:cNvPr id="81" name="Freeform 81"/>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82" name="TextBox 82"/>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83" name="Group 83"/>
            <p:cNvGrpSpPr/>
            <p:nvPr/>
          </p:nvGrpSpPr>
          <p:grpSpPr>
            <a:xfrm>
              <a:off x="1139145" y="118432"/>
              <a:ext cx="183597" cy="171366"/>
              <a:chOff x="0" y="0"/>
              <a:chExt cx="870813" cy="812800"/>
            </a:xfrm>
          </p:grpSpPr>
          <p:sp>
            <p:nvSpPr>
              <p:cNvPr id="84" name="Freeform 84"/>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85" name="TextBox 85"/>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86" name="Group 86"/>
            <p:cNvGrpSpPr/>
            <p:nvPr/>
          </p:nvGrpSpPr>
          <p:grpSpPr>
            <a:xfrm>
              <a:off x="813022" y="586554"/>
              <a:ext cx="47588" cy="159157"/>
              <a:chOff x="0" y="0"/>
              <a:chExt cx="243028" cy="812800"/>
            </a:xfrm>
          </p:grpSpPr>
          <p:sp>
            <p:nvSpPr>
              <p:cNvPr id="87" name="Freeform 87"/>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8" name="TextBox 88"/>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89" name="TextBox 89"/>
          <p:cNvSpPr txBox="1"/>
          <p:nvPr/>
        </p:nvSpPr>
        <p:spPr>
          <a:xfrm>
            <a:off x="12506241" y="6691358"/>
            <a:ext cx="3657789" cy="448283"/>
          </a:xfrm>
          <a:prstGeom prst="rect">
            <a:avLst/>
          </a:prstGeom>
        </p:spPr>
        <p:txBody>
          <a:bodyPr lIns="0" tIns="0" rIns="0" bIns="0" rtlCol="0" anchor="t">
            <a:spAutoFit/>
          </a:bodyPr>
          <a:lstStyle/>
          <a:p>
            <a:pPr algn="l">
              <a:lnSpc>
                <a:spcPts val="3639"/>
              </a:lnSpc>
            </a:pPr>
            <a:r>
              <a:rPr lang="en-US" sz="2599">
                <a:solidFill>
                  <a:srgbClr val="343D63"/>
                </a:solidFill>
                <a:latin typeface="TDTD순고딕"/>
                <a:ea typeface="TDTD순고딕"/>
                <a:cs typeface="TDTD순고딕"/>
                <a:sym typeface="TDTD순고딕"/>
              </a:rPr>
              <a:t>결론</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8400123" y="3010845"/>
            <a:ext cx="7450883" cy="1560807"/>
            <a:chOff x="0" y="0"/>
            <a:chExt cx="1998637" cy="418674"/>
          </a:xfrm>
        </p:grpSpPr>
        <p:sp>
          <p:nvSpPr>
            <p:cNvPr id="22" name="Freeform 22"/>
            <p:cNvSpPr/>
            <p:nvPr/>
          </p:nvSpPr>
          <p:spPr>
            <a:xfrm>
              <a:off x="0" y="0"/>
              <a:ext cx="1998638" cy="418674"/>
            </a:xfrm>
            <a:custGeom>
              <a:avLst/>
              <a:gdLst/>
              <a:ahLst/>
              <a:cxnLst/>
              <a:rect l="l" t="t" r="r" b="b"/>
              <a:pathLst>
                <a:path w="1998638" h="418674">
                  <a:moveTo>
                    <a:pt x="0" y="0"/>
                  </a:moveTo>
                  <a:lnTo>
                    <a:pt x="1998638" y="0"/>
                  </a:lnTo>
                  <a:lnTo>
                    <a:pt x="1998638" y="418674"/>
                  </a:lnTo>
                  <a:lnTo>
                    <a:pt x="0" y="418674"/>
                  </a:lnTo>
                  <a:close/>
                </a:path>
              </a:pathLst>
            </a:custGeom>
            <a:solidFill>
              <a:srgbClr val="F2F5FF"/>
            </a:solidFill>
            <a:ln w="9525" cap="sq">
              <a:solidFill>
                <a:srgbClr val="3D4569"/>
              </a:solidFill>
              <a:prstDash val="solid"/>
              <a:miter/>
            </a:ln>
          </p:spPr>
          <p:txBody>
            <a:bodyPr/>
            <a:lstStyle/>
            <a:p>
              <a:endParaRPr lang="ko-KR" altLang="en-US"/>
            </a:p>
          </p:txBody>
        </p:sp>
        <p:sp>
          <p:nvSpPr>
            <p:cNvPr id="23" name="TextBox 23"/>
            <p:cNvSpPr txBox="1"/>
            <p:nvPr/>
          </p:nvSpPr>
          <p:spPr>
            <a:xfrm>
              <a:off x="0" y="-47625"/>
              <a:ext cx="1998637" cy="466299"/>
            </a:xfrm>
            <a:prstGeom prst="rect">
              <a:avLst/>
            </a:prstGeom>
          </p:spPr>
          <p:txBody>
            <a:bodyPr lIns="50800" tIns="50800" rIns="50800" bIns="50800" rtlCol="0" anchor="ctr"/>
            <a:lstStyle/>
            <a:p>
              <a:pPr algn="ctr">
                <a:lnSpc>
                  <a:spcPts val="3079"/>
                </a:lnSpc>
              </a:pPr>
              <a:endParaRPr/>
            </a:p>
          </p:txBody>
        </p:sp>
      </p:grpSp>
      <p:grpSp>
        <p:nvGrpSpPr>
          <p:cNvPr id="24" name="Group 24"/>
          <p:cNvGrpSpPr/>
          <p:nvPr/>
        </p:nvGrpSpPr>
        <p:grpSpPr>
          <a:xfrm>
            <a:off x="8400123" y="4962178"/>
            <a:ext cx="7450883" cy="1560807"/>
            <a:chOff x="0" y="0"/>
            <a:chExt cx="1998637" cy="418674"/>
          </a:xfrm>
        </p:grpSpPr>
        <p:sp>
          <p:nvSpPr>
            <p:cNvPr id="25" name="Freeform 25"/>
            <p:cNvSpPr/>
            <p:nvPr/>
          </p:nvSpPr>
          <p:spPr>
            <a:xfrm>
              <a:off x="0" y="0"/>
              <a:ext cx="1998638" cy="418674"/>
            </a:xfrm>
            <a:custGeom>
              <a:avLst/>
              <a:gdLst/>
              <a:ahLst/>
              <a:cxnLst/>
              <a:rect l="l" t="t" r="r" b="b"/>
              <a:pathLst>
                <a:path w="1998638" h="418674">
                  <a:moveTo>
                    <a:pt x="0" y="0"/>
                  </a:moveTo>
                  <a:lnTo>
                    <a:pt x="1998638" y="0"/>
                  </a:lnTo>
                  <a:lnTo>
                    <a:pt x="1998638" y="418674"/>
                  </a:lnTo>
                  <a:lnTo>
                    <a:pt x="0" y="418674"/>
                  </a:lnTo>
                  <a:close/>
                </a:path>
              </a:pathLst>
            </a:custGeom>
            <a:solidFill>
              <a:srgbClr val="F2F5FF"/>
            </a:solidFill>
            <a:ln w="9525" cap="sq">
              <a:solidFill>
                <a:srgbClr val="3D4569"/>
              </a:solidFill>
              <a:prstDash val="solid"/>
              <a:miter/>
            </a:ln>
          </p:spPr>
          <p:txBody>
            <a:bodyPr/>
            <a:lstStyle/>
            <a:p>
              <a:endParaRPr lang="ko-KR" altLang="en-US"/>
            </a:p>
          </p:txBody>
        </p:sp>
        <p:sp>
          <p:nvSpPr>
            <p:cNvPr id="26" name="TextBox 26"/>
            <p:cNvSpPr txBox="1"/>
            <p:nvPr/>
          </p:nvSpPr>
          <p:spPr>
            <a:xfrm>
              <a:off x="0" y="-47625"/>
              <a:ext cx="1998637" cy="466299"/>
            </a:xfrm>
            <a:prstGeom prst="rect">
              <a:avLst/>
            </a:prstGeom>
          </p:spPr>
          <p:txBody>
            <a:bodyPr lIns="50800" tIns="50800" rIns="50800" bIns="50800" rtlCol="0" anchor="ctr"/>
            <a:lstStyle/>
            <a:p>
              <a:pPr algn="ctr">
                <a:lnSpc>
                  <a:spcPts val="3079"/>
                </a:lnSpc>
              </a:pPr>
              <a:endParaRPr/>
            </a:p>
          </p:txBody>
        </p:sp>
      </p:grpSp>
      <p:grpSp>
        <p:nvGrpSpPr>
          <p:cNvPr id="27" name="Group 27"/>
          <p:cNvGrpSpPr/>
          <p:nvPr/>
        </p:nvGrpSpPr>
        <p:grpSpPr>
          <a:xfrm>
            <a:off x="8453722" y="6942085"/>
            <a:ext cx="7450883" cy="2045386"/>
            <a:chOff x="0" y="0"/>
            <a:chExt cx="1998637" cy="548658"/>
          </a:xfrm>
        </p:grpSpPr>
        <p:sp>
          <p:nvSpPr>
            <p:cNvPr id="28" name="Freeform 28"/>
            <p:cNvSpPr/>
            <p:nvPr/>
          </p:nvSpPr>
          <p:spPr>
            <a:xfrm>
              <a:off x="0" y="0"/>
              <a:ext cx="1998638" cy="548658"/>
            </a:xfrm>
            <a:custGeom>
              <a:avLst/>
              <a:gdLst/>
              <a:ahLst/>
              <a:cxnLst/>
              <a:rect l="l" t="t" r="r" b="b"/>
              <a:pathLst>
                <a:path w="1998638" h="548658">
                  <a:moveTo>
                    <a:pt x="0" y="0"/>
                  </a:moveTo>
                  <a:lnTo>
                    <a:pt x="1998638" y="0"/>
                  </a:lnTo>
                  <a:lnTo>
                    <a:pt x="1998638" y="548658"/>
                  </a:lnTo>
                  <a:lnTo>
                    <a:pt x="0" y="548658"/>
                  </a:lnTo>
                  <a:close/>
                </a:path>
              </a:pathLst>
            </a:custGeom>
            <a:solidFill>
              <a:srgbClr val="F2F5FF"/>
            </a:solidFill>
            <a:ln w="9525" cap="sq">
              <a:solidFill>
                <a:srgbClr val="3D4569"/>
              </a:solidFill>
              <a:prstDash val="solid"/>
              <a:miter/>
            </a:ln>
          </p:spPr>
          <p:txBody>
            <a:bodyPr/>
            <a:lstStyle/>
            <a:p>
              <a:endParaRPr lang="ko-KR" altLang="en-US"/>
            </a:p>
          </p:txBody>
        </p:sp>
        <p:sp>
          <p:nvSpPr>
            <p:cNvPr id="29" name="TextBox 29"/>
            <p:cNvSpPr txBox="1"/>
            <p:nvPr/>
          </p:nvSpPr>
          <p:spPr>
            <a:xfrm>
              <a:off x="0" y="-47625"/>
              <a:ext cx="1998637" cy="596283"/>
            </a:xfrm>
            <a:prstGeom prst="rect">
              <a:avLst/>
            </a:prstGeom>
          </p:spPr>
          <p:txBody>
            <a:bodyPr lIns="50800" tIns="50800" rIns="50800" bIns="50800" rtlCol="0" anchor="ctr"/>
            <a:lstStyle/>
            <a:p>
              <a:pPr algn="ctr">
                <a:lnSpc>
                  <a:spcPts val="3079"/>
                </a:lnSpc>
              </a:pPr>
              <a:endParaRPr/>
            </a:p>
          </p:txBody>
        </p:sp>
      </p:grpSp>
      <p:grpSp>
        <p:nvGrpSpPr>
          <p:cNvPr id="30" name="Group 30"/>
          <p:cNvGrpSpPr/>
          <p:nvPr/>
        </p:nvGrpSpPr>
        <p:grpSpPr>
          <a:xfrm>
            <a:off x="8400123" y="4962178"/>
            <a:ext cx="2467479" cy="676011"/>
            <a:chOff x="0" y="0"/>
            <a:chExt cx="649871" cy="178044"/>
          </a:xfrm>
        </p:grpSpPr>
        <p:sp>
          <p:nvSpPr>
            <p:cNvPr id="31" name="Freeform 31"/>
            <p:cNvSpPr/>
            <p:nvPr/>
          </p:nvSpPr>
          <p:spPr>
            <a:xfrm>
              <a:off x="0" y="0"/>
              <a:ext cx="649871" cy="178044"/>
            </a:xfrm>
            <a:custGeom>
              <a:avLst/>
              <a:gdLst/>
              <a:ahLst/>
              <a:cxnLst/>
              <a:rect l="l" t="t" r="r" b="b"/>
              <a:pathLst>
                <a:path w="649871" h="178044">
                  <a:moveTo>
                    <a:pt x="0" y="0"/>
                  </a:moveTo>
                  <a:lnTo>
                    <a:pt x="649871" y="0"/>
                  </a:lnTo>
                  <a:lnTo>
                    <a:pt x="649871" y="178044"/>
                  </a:lnTo>
                  <a:lnTo>
                    <a:pt x="0" y="178044"/>
                  </a:lnTo>
                  <a:close/>
                </a:path>
              </a:pathLst>
            </a:custGeom>
            <a:solidFill>
              <a:srgbClr val="9BA0BB"/>
            </a:solidFill>
            <a:ln w="9525" cap="sq">
              <a:solidFill>
                <a:srgbClr val="3D4569"/>
              </a:solidFill>
              <a:prstDash val="solid"/>
              <a:miter/>
            </a:ln>
          </p:spPr>
          <p:txBody>
            <a:bodyPr/>
            <a:lstStyle/>
            <a:p>
              <a:endParaRPr lang="ko-KR" altLang="en-US"/>
            </a:p>
          </p:txBody>
        </p:sp>
        <p:sp>
          <p:nvSpPr>
            <p:cNvPr id="32" name="TextBox 32"/>
            <p:cNvSpPr txBox="1"/>
            <p:nvPr/>
          </p:nvSpPr>
          <p:spPr>
            <a:xfrm>
              <a:off x="0" y="-47625"/>
              <a:ext cx="649871" cy="225669"/>
            </a:xfrm>
            <a:prstGeom prst="rect">
              <a:avLst/>
            </a:prstGeom>
          </p:spPr>
          <p:txBody>
            <a:bodyPr lIns="50800" tIns="50800" rIns="50800" bIns="50800" rtlCol="0" anchor="ctr"/>
            <a:lstStyle/>
            <a:p>
              <a:pPr algn="ctr">
                <a:lnSpc>
                  <a:spcPts val="3079"/>
                </a:lnSpc>
              </a:pPr>
              <a:endParaRPr/>
            </a:p>
          </p:txBody>
        </p:sp>
      </p:grpSp>
      <p:grpSp>
        <p:nvGrpSpPr>
          <p:cNvPr id="33" name="Group 33"/>
          <p:cNvGrpSpPr/>
          <p:nvPr/>
        </p:nvGrpSpPr>
        <p:grpSpPr>
          <a:xfrm>
            <a:off x="8400123" y="6887719"/>
            <a:ext cx="2467479" cy="676011"/>
            <a:chOff x="0" y="0"/>
            <a:chExt cx="649871" cy="178044"/>
          </a:xfrm>
        </p:grpSpPr>
        <p:sp>
          <p:nvSpPr>
            <p:cNvPr id="34" name="Freeform 34"/>
            <p:cNvSpPr/>
            <p:nvPr/>
          </p:nvSpPr>
          <p:spPr>
            <a:xfrm>
              <a:off x="0" y="0"/>
              <a:ext cx="649871" cy="178044"/>
            </a:xfrm>
            <a:custGeom>
              <a:avLst/>
              <a:gdLst/>
              <a:ahLst/>
              <a:cxnLst/>
              <a:rect l="l" t="t" r="r" b="b"/>
              <a:pathLst>
                <a:path w="649871" h="178044">
                  <a:moveTo>
                    <a:pt x="0" y="0"/>
                  </a:moveTo>
                  <a:lnTo>
                    <a:pt x="649871" y="0"/>
                  </a:lnTo>
                  <a:lnTo>
                    <a:pt x="649871" y="178044"/>
                  </a:lnTo>
                  <a:lnTo>
                    <a:pt x="0" y="178044"/>
                  </a:lnTo>
                  <a:close/>
                </a:path>
              </a:pathLst>
            </a:custGeom>
            <a:solidFill>
              <a:srgbClr val="9BA0BB"/>
            </a:solidFill>
            <a:ln w="9525" cap="sq">
              <a:solidFill>
                <a:srgbClr val="3D4569"/>
              </a:solidFill>
              <a:prstDash val="solid"/>
              <a:miter/>
            </a:ln>
          </p:spPr>
          <p:txBody>
            <a:bodyPr/>
            <a:lstStyle/>
            <a:p>
              <a:endParaRPr lang="ko-KR" altLang="en-US"/>
            </a:p>
          </p:txBody>
        </p:sp>
        <p:sp>
          <p:nvSpPr>
            <p:cNvPr id="35" name="TextBox 35"/>
            <p:cNvSpPr txBox="1"/>
            <p:nvPr/>
          </p:nvSpPr>
          <p:spPr>
            <a:xfrm>
              <a:off x="0" y="-76200"/>
              <a:ext cx="649871" cy="254244"/>
            </a:xfrm>
            <a:prstGeom prst="rect">
              <a:avLst/>
            </a:prstGeom>
          </p:spPr>
          <p:txBody>
            <a:bodyPr lIns="50800" tIns="50800" rIns="50800" bIns="50800" rtlCol="0" anchor="ctr"/>
            <a:lstStyle/>
            <a:p>
              <a:pPr algn="ctr">
                <a:lnSpc>
                  <a:spcPts val="3919"/>
                </a:lnSpc>
              </a:pPr>
              <a:endParaRPr/>
            </a:p>
          </p:txBody>
        </p:sp>
      </p:grpSp>
      <p:grpSp>
        <p:nvGrpSpPr>
          <p:cNvPr id="36" name="Group 36"/>
          <p:cNvGrpSpPr/>
          <p:nvPr/>
        </p:nvGrpSpPr>
        <p:grpSpPr>
          <a:xfrm>
            <a:off x="8400123" y="3010845"/>
            <a:ext cx="2467479" cy="676011"/>
            <a:chOff x="0" y="0"/>
            <a:chExt cx="649871" cy="178044"/>
          </a:xfrm>
        </p:grpSpPr>
        <p:sp>
          <p:nvSpPr>
            <p:cNvPr id="37" name="Freeform 37"/>
            <p:cNvSpPr/>
            <p:nvPr/>
          </p:nvSpPr>
          <p:spPr>
            <a:xfrm>
              <a:off x="0" y="0"/>
              <a:ext cx="649871" cy="178044"/>
            </a:xfrm>
            <a:custGeom>
              <a:avLst/>
              <a:gdLst/>
              <a:ahLst/>
              <a:cxnLst/>
              <a:rect l="l" t="t" r="r" b="b"/>
              <a:pathLst>
                <a:path w="649871" h="178044">
                  <a:moveTo>
                    <a:pt x="0" y="0"/>
                  </a:moveTo>
                  <a:lnTo>
                    <a:pt x="649871" y="0"/>
                  </a:lnTo>
                  <a:lnTo>
                    <a:pt x="649871" y="178044"/>
                  </a:lnTo>
                  <a:lnTo>
                    <a:pt x="0" y="178044"/>
                  </a:lnTo>
                  <a:close/>
                </a:path>
              </a:pathLst>
            </a:custGeom>
            <a:solidFill>
              <a:srgbClr val="9BA0BB"/>
            </a:solidFill>
            <a:ln w="9525" cap="sq">
              <a:solidFill>
                <a:srgbClr val="3D4569"/>
              </a:solidFill>
              <a:prstDash val="solid"/>
              <a:miter/>
            </a:ln>
          </p:spPr>
          <p:txBody>
            <a:bodyPr/>
            <a:lstStyle/>
            <a:p>
              <a:endParaRPr lang="ko-KR" altLang="en-US"/>
            </a:p>
          </p:txBody>
        </p:sp>
        <p:sp>
          <p:nvSpPr>
            <p:cNvPr id="38" name="TextBox 38"/>
            <p:cNvSpPr txBox="1"/>
            <p:nvPr/>
          </p:nvSpPr>
          <p:spPr>
            <a:xfrm>
              <a:off x="0" y="-47625"/>
              <a:ext cx="649871" cy="225669"/>
            </a:xfrm>
            <a:prstGeom prst="rect">
              <a:avLst/>
            </a:prstGeom>
          </p:spPr>
          <p:txBody>
            <a:bodyPr lIns="50800" tIns="50800" rIns="50800" bIns="50800" rtlCol="0" anchor="ctr"/>
            <a:lstStyle/>
            <a:p>
              <a:pPr algn="ctr">
                <a:lnSpc>
                  <a:spcPts val="3079"/>
                </a:lnSpc>
              </a:pPr>
              <a:endParaRPr/>
            </a:p>
          </p:txBody>
        </p:sp>
      </p:grpSp>
      <p:grpSp>
        <p:nvGrpSpPr>
          <p:cNvPr id="39" name="Group 39"/>
          <p:cNvGrpSpPr/>
          <p:nvPr/>
        </p:nvGrpSpPr>
        <p:grpSpPr>
          <a:xfrm>
            <a:off x="8215538" y="200151"/>
            <a:ext cx="1856924" cy="928439"/>
            <a:chOff x="0" y="0"/>
            <a:chExt cx="2475899" cy="1237919"/>
          </a:xfrm>
        </p:grpSpPr>
        <p:grpSp>
          <p:nvGrpSpPr>
            <p:cNvPr id="40" name="Group 40"/>
            <p:cNvGrpSpPr/>
            <p:nvPr/>
          </p:nvGrpSpPr>
          <p:grpSpPr>
            <a:xfrm>
              <a:off x="978382" y="0"/>
              <a:ext cx="505122" cy="402903"/>
              <a:chOff x="0" y="0"/>
              <a:chExt cx="364681" cy="290882"/>
            </a:xfrm>
          </p:grpSpPr>
          <p:sp>
            <p:nvSpPr>
              <p:cNvPr id="41" name="Freeform 41"/>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42" name="TextBox 42"/>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43" name="Group 43"/>
            <p:cNvGrpSpPr/>
            <p:nvPr/>
          </p:nvGrpSpPr>
          <p:grpSpPr>
            <a:xfrm>
              <a:off x="843786" y="220390"/>
              <a:ext cx="776592" cy="747286"/>
              <a:chOff x="0" y="0"/>
              <a:chExt cx="560673" cy="539515"/>
            </a:xfrm>
          </p:grpSpPr>
          <p:sp>
            <p:nvSpPr>
              <p:cNvPr id="44" name="Freeform 44"/>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45" name="TextBox 45"/>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46" name="Group 46"/>
            <p:cNvGrpSpPr/>
            <p:nvPr/>
          </p:nvGrpSpPr>
          <p:grpSpPr>
            <a:xfrm rot="-2700000">
              <a:off x="751131" y="771112"/>
              <a:ext cx="218108" cy="73231"/>
              <a:chOff x="0" y="0"/>
              <a:chExt cx="157466" cy="52870"/>
            </a:xfrm>
          </p:grpSpPr>
          <p:sp>
            <p:nvSpPr>
              <p:cNvPr id="47" name="Freeform 47"/>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48" name="TextBox 48"/>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49" name="Group 49"/>
            <p:cNvGrpSpPr/>
            <p:nvPr/>
          </p:nvGrpSpPr>
          <p:grpSpPr>
            <a:xfrm>
              <a:off x="860610" y="236370"/>
              <a:ext cx="741846" cy="814932"/>
              <a:chOff x="0" y="0"/>
              <a:chExt cx="535588" cy="588354"/>
            </a:xfrm>
          </p:grpSpPr>
          <p:sp>
            <p:nvSpPr>
              <p:cNvPr id="50" name="Freeform 50"/>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51" name="TextBox 51"/>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52" name="Group 52"/>
            <p:cNvGrpSpPr/>
            <p:nvPr/>
          </p:nvGrpSpPr>
          <p:grpSpPr>
            <a:xfrm>
              <a:off x="0" y="806705"/>
              <a:ext cx="2475899" cy="402215"/>
              <a:chOff x="0" y="0"/>
              <a:chExt cx="1787516" cy="290386"/>
            </a:xfrm>
          </p:grpSpPr>
          <p:sp>
            <p:nvSpPr>
              <p:cNvPr id="53" name="Freeform 53"/>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54" name="TextBox 54"/>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55" name="Group 55"/>
            <p:cNvGrpSpPr/>
            <p:nvPr/>
          </p:nvGrpSpPr>
          <p:grpSpPr>
            <a:xfrm>
              <a:off x="990591" y="23206"/>
              <a:ext cx="481884" cy="426329"/>
              <a:chOff x="0" y="0"/>
              <a:chExt cx="347904" cy="307795"/>
            </a:xfrm>
          </p:grpSpPr>
          <p:sp>
            <p:nvSpPr>
              <p:cNvPr id="56" name="Freeform 56"/>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57" name="TextBox 57"/>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58" name="Group 58"/>
            <p:cNvGrpSpPr/>
            <p:nvPr/>
          </p:nvGrpSpPr>
          <p:grpSpPr>
            <a:xfrm>
              <a:off x="0" y="998793"/>
              <a:ext cx="2475899" cy="123219"/>
              <a:chOff x="0" y="0"/>
              <a:chExt cx="1787516" cy="88960"/>
            </a:xfrm>
          </p:grpSpPr>
          <p:sp>
            <p:nvSpPr>
              <p:cNvPr id="59" name="Freeform 59"/>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60" name="TextBox 60"/>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61" name="Group 61"/>
            <p:cNvGrpSpPr/>
            <p:nvPr/>
          </p:nvGrpSpPr>
          <p:grpSpPr>
            <a:xfrm>
              <a:off x="0" y="1078685"/>
              <a:ext cx="2475899" cy="150937"/>
              <a:chOff x="0" y="0"/>
              <a:chExt cx="1787516" cy="108971"/>
            </a:xfrm>
          </p:grpSpPr>
          <p:sp>
            <p:nvSpPr>
              <p:cNvPr id="62" name="Freeform 62"/>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63" name="TextBox 63"/>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64" name="AutoShape 64"/>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65" name="AutoShape 65"/>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66" name="AutoShape 66"/>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67" name="Group 67"/>
            <p:cNvGrpSpPr/>
            <p:nvPr/>
          </p:nvGrpSpPr>
          <p:grpSpPr>
            <a:xfrm>
              <a:off x="0" y="1191546"/>
              <a:ext cx="2475899" cy="17374"/>
              <a:chOff x="0" y="0"/>
              <a:chExt cx="1787516" cy="12543"/>
            </a:xfrm>
          </p:grpSpPr>
          <p:sp>
            <p:nvSpPr>
              <p:cNvPr id="68" name="Freeform 68"/>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69" name="TextBox 69"/>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70" name="Group 70"/>
            <p:cNvGrpSpPr/>
            <p:nvPr/>
          </p:nvGrpSpPr>
          <p:grpSpPr>
            <a:xfrm rot="2700000">
              <a:off x="1512342" y="779290"/>
              <a:ext cx="234463" cy="56875"/>
              <a:chOff x="0" y="0"/>
              <a:chExt cx="169275" cy="41062"/>
            </a:xfrm>
          </p:grpSpPr>
          <p:sp>
            <p:nvSpPr>
              <p:cNvPr id="71" name="Freeform 71"/>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72" name="TextBox 72"/>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73" name="Group 73"/>
            <p:cNvGrpSpPr/>
            <p:nvPr/>
          </p:nvGrpSpPr>
          <p:grpSpPr>
            <a:xfrm>
              <a:off x="0" y="1186918"/>
              <a:ext cx="2475899" cy="51001"/>
              <a:chOff x="0" y="0"/>
              <a:chExt cx="1787516" cy="36821"/>
            </a:xfrm>
          </p:grpSpPr>
          <p:sp>
            <p:nvSpPr>
              <p:cNvPr id="74" name="Freeform 74"/>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75" name="TextBox 75"/>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76" name="Group 76"/>
            <p:cNvGrpSpPr/>
            <p:nvPr/>
          </p:nvGrpSpPr>
          <p:grpSpPr>
            <a:xfrm>
              <a:off x="1605779" y="599360"/>
              <a:ext cx="47588" cy="159157"/>
              <a:chOff x="0" y="0"/>
              <a:chExt cx="243028" cy="812800"/>
            </a:xfrm>
          </p:grpSpPr>
          <p:sp>
            <p:nvSpPr>
              <p:cNvPr id="77" name="Freeform 77"/>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8" name="TextBox 78"/>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79" name="Group 79"/>
            <p:cNvGrpSpPr/>
            <p:nvPr/>
          </p:nvGrpSpPr>
          <p:grpSpPr>
            <a:xfrm>
              <a:off x="1151630" y="109289"/>
              <a:ext cx="183597" cy="174561"/>
              <a:chOff x="0" y="0"/>
              <a:chExt cx="870813" cy="827953"/>
            </a:xfrm>
          </p:grpSpPr>
          <p:sp>
            <p:nvSpPr>
              <p:cNvPr id="80" name="Freeform 80"/>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81" name="TextBox 81"/>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82" name="Group 82"/>
            <p:cNvGrpSpPr/>
            <p:nvPr/>
          </p:nvGrpSpPr>
          <p:grpSpPr>
            <a:xfrm>
              <a:off x="1139145" y="118432"/>
              <a:ext cx="183597" cy="171366"/>
              <a:chOff x="0" y="0"/>
              <a:chExt cx="870813" cy="812800"/>
            </a:xfrm>
          </p:grpSpPr>
          <p:sp>
            <p:nvSpPr>
              <p:cNvPr id="83" name="Freeform 83"/>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84" name="TextBox 84"/>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85" name="Group 85"/>
            <p:cNvGrpSpPr/>
            <p:nvPr/>
          </p:nvGrpSpPr>
          <p:grpSpPr>
            <a:xfrm>
              <a:off x="813022" y="586554"/>
              <a:ext cx="47588" cy="159157"/>
              <a:chOff x="0" y="0"/>
              <a:chExt cx="243028" cy="812800"/>
            </a:xfrm>
          </p:grpSpPr>
          <p:sp>
            <p:nvSpPr>
              <p:cNvPr id="86" name="Freeform 86"/>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7" name="TextBox 87"/>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88" name="Freeform 88"/>
          <p:cNvSpPr/>
          <p:nvPr/>
        </p:nvSpPr>
        <p:spPr>
          <a:xfrm>
            <a:off x="1615811" y="3607409"/>
            <a:ext cx="6421357" cy="4270345"/>
          </a:xfrm>
          <a:custGeom>
            <a:avLst/>
            <a:gdLst/>
            <a:ahLst/>
            <a:cxnLst/>
            <a:rect l="l" t="t" r="r" b="b"/>
            <a:pathLst>
              <a:path w="6421357" h="4270345">
                <a:moveTo>
                  <a:pt x="0" y="0"/>
                </a:moveTo>
                <a:lnTo>
                  <a:pt x="6421356" y="0"/>
                </a:lnTo>
                <a:lnTo>
                  <a:pt x="6421356" y="4270345"/>
                </a:lnTo>
                <a:lnTo>
                  <a:pt x="0" y="4270345"/>
                </a:lnTo>
                <a:lnTo>
                  <a:pt x="0" y="0"/>
                </a:lnTo>
                <a:close/>
              </a:path>
            </a:pathLst>
          </a:custGeom>
          <a:blipFill>
            <a:blip r:embed="rId4"/>
            <a:stretch>
              <a:fillRect l="-10319" r="-10319"/>
            </a:stretch>
          </a:blipFill>
        </p:spPr>
        <p:txBody>
          <a:bodyPr/>
          <a:lstStyle/>
          <a:p>
            <a:endParaRPr lang="ko-KR" altLang="en-US"/>
          </a:p>
        </p:txBody>
      </p:sp>
      <p:sp>
        <p:nvSpPr>
          <p:cNvPr id="89" name="TextBox 89"/>
          <p:cNvSpPr txBox="1"/>
          <p:nvPr/>
        </p:nvSpPr>
        <p:spPr>
          <a:xfrm>
            <a:off x="8453722" y="3060561"/>
            <a:ext cx="2360280" cy="500380"/>
          </a:xfrm>
          <a:prstGeom prst="rect">
            <a:avLst/>
          </a:prstGeom>
        </p:spPr>
        <p:txBody>
          <a:bodyPr lIns="0" tIns="0" rIns="0" bIns="0" rtlCol="0" anchor="t">
            <a:spAutoFit/>
          </a:bodyPr>
          <a:lstStyle/>
          <a:p>
            <a:pPr algn="ctr">
              <a:lnSpc>
                <a:spcPts val="3919"/>
              </a:lnSpc>
            </a:pPr>
            <a:r>
              <a:rPr lang="en-US" sz="2799" b="1">
                <a:solidFill>
                  <a:srgbClr val="FFFFFF"/>
                </a:solidFill>
                <a:latin typeface="TDTD순고딕 Bold"/>
                <a:ea typeface="TDTD순고딕 Bold"/>
                <a:cs typeface="TDTD순고딕 Bold"/>
                <a:sym typeface="TDTD순고딕 Bold"/>
              </a:rPr>
              <a:t>프로젝트명 </a:t>
            </a:r>
          </a:p>
        </p:txBody>
      </p:sp>
      <p:sp>
        <p:nvSpPr>
          <p:cNvPr id="90" name="TextBox 90"/>
          <p:cNvSpPr txBox="1"/>
          <p:nvPr/>
        </p:nvSpPr>
        <p:spPr>
          <a:xfrm>
            <a:off x="1243131" y="1496599"/>
            <a:ext cx="1337285" cy="104775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01</a:t>
            </a:r>
          </a:p>
        </p:txBody>
      </p:sp>
      <p:sp>
        <p:nvSpPr>
          <p:cNvPr id="91" name="TextBox 91"/>
          <p:cNvSpPr txBox="1"/>
          <p:nvPr/>
        </p:nvSpPr>
        <p:spPr>
          <a:xfrm>
            <a:off x="8845393" y="5886389"/>
            <a:ext cx="5884724" cy="365735"/>
          </a:xfrm>
          <a:prstGeom prst="rect">
            <a:avLst/>
          </a:prstGeom>
        </p:spPr>
        <p:txBody>
          <a:bodyPr lIns="0" tIns="0" rIns="0" bIns="0" rtlCol="0" anchor="t">
            <a:spAutoFit/>
          </a:bodyPr>
          <a:lstStyle/>
          <a:p>
            <a:pPr algn="l">
              <a:lnSpc>
                <a:spcPts val="2940"/>
              </a:lnSpc>
            </a:pPr>
            <a:r>
              <a:rPr lang="en-US" sz="2100">
                <a:solidFill>
                  <a:srgbClr val="343D63"/>
                </a:solidFill>
                <a:latin typeface="TDTD순고딕"/>
                <a:ea typeface="TDTD순고딕"/>
                <a:cs typeface="TDTD순고딕"/>
                <a:sym typeface="TDTD순고딕"/>
              </a:rPr>
              <a:t>2025년 11월 01일 ~ 2025년 12월 06일</a:t>
            </a:r>
          </a:p>
        </p:txBody>
      </p:sp>
      <p:sp>
        <p:nvSpPr>
          <p:cNvPr id="92" name="TextBox 92"/>
          <p:cNvSpPr txBox="1"/>
          <p:nvPr/>
        </p:nvSpPr>
        <p:spPr>
          <a:xfrm>
            <a:off x="2580416" y="1414049"/>
            <a:ext cx="611027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프로젝트 개요</a:t>
            </a:r>
          </a:p>
        </p:txBody>
      </p:sp>
      <p:sp>
        <p:nvSpPr>
          <p:cNvPr id="93" name="TextBox 93"/>
          <p:cNvSpPr txBox="1"/>
          <p:nvPr/>
        </p:nvSpPr>
        <p:spPr>
          <a:xfrm>
            <a:off x="8845393" y="5011893"/>
            <a:ext cx="1431205" cy="500430"/>
          </a:xfrm>
          <a:prstGeom prst="rect">
            <a:avLst/>
          </a:prstGeom>
        </p:spPr>
        <p:txBody>
          <a:bodyPr lIns="0" tIns="0" rIns="0" bIns="0" rtlCol="0" anchor="t">
            <a:spAutoFit/>
          </a:bodyPr>
          <a:lstStyle/>
          <a:p>
            <a:pPr algn="ctr">
              <a:lnSpc>
                <a:spcPts val="3919"/>
              </a:lnSpc>
            </a:pPr>
            <a:r>
              <a:rPr lang="en-US" sz="2799" b="1">
                <a:solidFill>
                  <a:srgbClr val="FFFFFF"/>
                </a:solidFill>
                <a:latin typeface="TDTD순고딕 Bold"/>
                <a:ea typeface="TDTD순고딕 Bold"/>
                <a:cs typeface="TDTD순고딕 Bold"/>
                <a:sym typeface="TDTD순고딕 Bold"/>
              </a:rPr>
              <a:t>기간</a:t>
            </a:r>
          </a:p>
        </p:txBody>
      </p:sp>
      <p:sp>
        <p:nvSpPr>
          <p:cNvPr id="94" name="TextBox 94"/>
          <p:cNvSpPr txBox="1"/>
          <p:nvPr/>
        </p:nvSpPr>
        <p:spPr>
          <a:xfrm>
            <a:off x="8845393" y="3903901"/>
            <a:ext cx="6267473" cy="365735"/>
          </a:xfrm>
          <a:prstGeom prst="rect">
            <a:avLst/>
          </a:prstGeom>
        </p:spPr>
        <p:txBody>
          <a:bodyPr lIns="0" tIns="0" rIns="0" bIns="0" rtlCol="0" anchor="t">
            <a:spAutoFit/>
          </a:bodyPr>
          <a:lstStyle/>
          <a:p>
            <a:pPr algn="l">
              <a:lnSpc>
                <a:spcPts val="2940"/>
              </a:lnSpc>
            </a:pPr>
            <a:r>
              <a:rPr lang="en-US" sz="2100">
                <a:solidFill>
                  <a:srgbClr val="343D63"/>
                </a:solidFill>
                <a:latin typeface="TDTD순고딕"/>
                <a:ea typeface="TDTD순고딕"/>
                <a:cs typeface="TDTD순고딕"/>
                <a:sym typeface="TDTD순고딕"/>
              </a:rPr>
              <a:t>강화학습을 통한 3쿠션 길 찾기 agent</a:t>
            </a:r>
          </a:p>
        </p:txBody>
      </p:sp>
      <p:sp>
        <p:nvSpPr>
          <p:cNvPr id="95" name="TextBox 95"/>
          <p:cNvSpPr txBox="1"/>
          <p:nvPr/>
        </p:nvSpPr>
        <p:spPr>
          <a:xfrm>
            <a:off x="8886681" y="6942085"/>
            <a:ext cx="1431205" cy="500430"/>
          </a:xfrm>
          <a:prstGeom prst="rect">
            <a:avLst/>
          </a:prstGeom>
        </p:spPr>
        <p:txBody>
          <a:bodyPr lIns="0" tIns="0" rIns="0" bIns="0" rtlCol="0" anchor="t">
            <a:spAutoFit/>
          </a:bodyPr>
          <a:lstStyle/>
          <a:p>
            <a:pPr algn="ctr">
              <a:lnSpc>
                <a:spcPts val="3919"/>
              </a:lnSpc>
            </a:pPr>
            <a:r>
              <a:rPr lang="en-US" sz="2799" b="1">
                <a:solidFill>
                  <a:srgbClr val="FFFFFF"/>
                </a:solidFill>
                <a:latin typeface="TDTD순고딕 Bold"/>
                <a:ea typeface="TDTD순고딕 Bold"/>
                <a:cs typeface="TDTD순고딕 Bold"/>
                <a:sym typeface="TDTD순고딕 Bold"/>
              </a:rPr>
              <a:t>선정 이유</a:t>
            </a:r>
          </a:p>
        </p:txBody>
      </p:sp>
      <p:sp>
        <p:nvSpPr>
          <p:cNvPr id="96" name="TextBox 96"/>
          <p:cNvSpPr txBox="1"/>
          <p:nvPr/>
        </p:nvSpPr>
        <p:spPr>
          <a:xfrm>
            <a:off x="8886681" y="7721281"/>
            <a:ext cx="6616534" cy="999490"/>
          </a:xfrm>
          <a:prstGeom prst="rect">
            <a:avLst/>
          </a:prstGeom>
        </p:spPr>
        <p:txBody>
          <a:bodyPr lIns="0" tIns="0" rIns="0" bIns="0" rtlCol="0" anchor="t">
            <a:spAutoFit/>
          </a:bodyPr>
          <a:lstStyle/>
          <a:p>
            <a:pPr algn="l">
              <a:lnSpc>
                <a:spcPts val="2660"/>
              </a:lnSpc>
            </a:pPr>
            <a:r>
              <a:rPr lang="en-US" sz="1900">
                <a:solidFill>
                  <a:srgbClr val="343D63"/>
                </a:solidFill>
                <a:latin typeface="TDTD순고딕"/>
                <a:ea typeface="TDTD순고딕"/>
                <a:cs typeface="TDTD순고딕"/>
                <a:sym typeface="TDTD순고딕"/>
              </a:rPr>
              <a:t>3쿠션은 사람의 미세한 감각과 10년 이상의 오랜 경험이 있어야 플레이에 능숙해지는 게임으로 ai agent는 인간보다 빠른 시간에 인간의 수준까지 학습을 할 수 있을지에 대한 의문에서 시작</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7471121" y="3520435"/>
            <a:ext cx="8456698" cy="2206118"/>
            <a:chOff x="0" y="0"/>
            <a:chExt cx="11275597" cy="2941491"/>
          </a:xfrm>
        </p:grpSpPr>
        <p:grpSp>
          <p:nvGrpSpPr>
            <p:cNvPr id="22" name="Group 22"/>
            <p:cNvGrpSpPr/>
            <p:nvPr/>
          </p:nvGrpSpPr>
          <p:grpSpPr>
            <a:xfrm>
              <a:off x="0" y="0"/>
              <a:ext cx="5696304" cy="1235144"/>
              <a:chOff x="0" y="0"/>
              <a:chExt cx="1125196" cy="243979"/>
            </a:xfrm>
          </p:grpSpPr>
          <p:sp>
            <p:nvSpPr>
              <p:cNvPr id="23" name="Freeform 23"/>
              <p:cNvSpPr/>
              <p:nvPr/>
            </p:nvSpPr>
            <p:spPr>
              <a:xfrm>
                <a:off x="0" y="0"/>
                <a:ext cx="1125196" cy="243979"/>
              </a:xfrm>
              <a:custGeom>
                <a:avLst/>
                <a:gdLst/>
                <a:ahLst/>
                <a:cxnLst/>
                <a:rect l="l" t="t" r="r" b="b"/>
                <a:pathLst>
                  <a:path w="1125196" h="243979">
                    <a:moveTo>
                      <a:pt x="16309" y="0"/>
                    </a:moveTo>
                    <a:lnTo>
                      <a:pt x="1108886" y="0"/>
                    </a:lnTo>
                    <a:cubicBezTo>
                      <a:pt x="1117894" y="0"/>
                      <a:pt x="1125196" y="7302"/>
                      <a:pt x="1125196" y="16309"/>
                    </a:cubicBezTo>
                    <a:lnTo>
                      <a:pt x="1125196" y="227670"/>
                    </a:lnTo>
                    <a:cubicBezTo>
                      <a:pt x="1125196" y="231995"/>
                      <a:pt x="1123478" y="236144"/>
                      <a:pt x="1120419" y="239202"/>
                    </a:cubicBezTo>
                    <a:cubicBezTo>
                      <a:pt x="1117360" y="242261"/>
                      <a:pt x="1113212" y="243979"/>
                      <a:pt x="1108886" y="243979"/>
                    </a:cubicBezTo>
                    <a:lnTo>
                      <a:pt x="16309" y="243979"/>
                    </a:lnTo>
                    <a:cubicBezTo>
                      <a:pt x="11984" y="243979"/>
                      <a:pt x="7835" y="242261"/>
                      <a:pt x="4777" y="239202"/>
                    </a:cubicBezTo>
                    <a:cubicBezTo>
                      <a:pt x="1718" y="236144"/>
                      <a:pt x="0" y="231995"/>
                      <a:pt x="0" y="227670"/>
                    </a:cubicBezTo>
                    <a:lnTo>
                      <a:pt x="0" y="16309"/>
                    </a:lnTo>
                    <a:cubicBezTo>
                      <a:pt x="0" y="11984"/>
                      <a:pt x="1718" y="7835"/>
                      <a:pt x="4777" y="4777"/>
                    </a:cubicBezTo>
                    <a:cubicBezTo>
                      <a:pt x="7835" y="1718"/>
                      <a:pt x="11984" y="0"/>
                      <a:pt x="16309" y="0"/>
                    </a:cubicBezTo>
                    <a:close/>
                  </a:path>
                </a:pathLst>
              </a:custGeom>
              <a:solidFill>
                <a:srgbClr val="6F769C"/>
              </a:solidFill>
              <a:ln w="9525" cap="sq">
                <a:solidFill>
                  <a:srgbClr val="343D63"/>
                </a:solidFill>
                <a:prstDash val="solid"/>
                <a:miter/>
              </a:ln>
            </p:spPr>
            <p:txBody>
              <a:bodyPr/>
              <a:lstStyle/>
              <a:p>
                <a:endParaRPr lang="ko-KR" altLang="en-US"/>
              </a:p>
            </p:txBody>
          </p:sp>
          <p:sp>
            <p:nvSpPr>
              <p:cNvPr id="24" name="TextBox 24"/>
              <p:cNvSpPr txBox="1"/>
              <p:nvPr/>
            </p:nvSpPr>
            <p:spPr>
              <a:xfrm>
                <a:off x="0" y="-47625"/>
                <a:ext cx="1125196" cy="291604"/>
              </a:xfrm>
              <a:prstGeom prst="rect">
                <a:avLst/>
              </a:prstGeom>
            </p:spPr>
            <p:txBody>
              <a:bodyPr lIns="50800" tIns="50800" rIns="50800" bIns="50800" rtlCol="0" anchor="ctr"/>
              <a:lstStyle/>
              <a:p>
                <a:pPr algn="ctr">
                  <a:lnSpc>
                    <a:spcPts val="3079"/>
                  </a:lnSpc>
                </a:pPr>
                <a:endParaRPr/>
              </a:p>
            </p:txBody>
          </p:sp>
        </p:grpSp>
        <p:grpSp>
          <p:nvGrpSpPr>
            <p:cNvPr id="25" name="Group 25"/>
            <p:cNvGrpSpPr/>
            <p:nvPr/>
          </p:nvGrpSpPr>
          <p:grpSpPr>
            <a:xfrm>
              <a:off x="0" y="952357"/>
              <a:ext cx="11275597" cy="1989133"/>
              <a:chOff x="0" y="0"/>
              <a:chExt cx="2227278" cy="392915"/>
            </a:xfrm>
          </p:grpSpPr>
          <p:sp>
            <p:nvSpPr>
              <p:cNvPr id="26" name="Freeform 26"/>
              <p:cNvSpPr/>
              <p:nvPr/>
            </p:nvSpPr>
            <p:spPr>
              <a:xfrm>
                <a:off x="0" y="0"/>
                <a:ext cx="2227278" cy="392915"/>
              </a:xfrm>
              <a:custGeom>
                <a:avLst/>
                <a:gdLst/>
                <a:ahLst/>
                <a:cxnLst/>
                <a:rect l="l" t="t" r="r" b="b"/>
                <a:pathLst>
                  <a:path w="2227278" h="392915">
                    <a:moveTo>
                      <a:pt x="0" y="0"/>
                    </a:moveTo>
                    <a:lnTo>
                      <a:pt x="2227278" y="0"/>
                    </a:lnTo>
                    <a:lnTo>
                      <a:pt x="2227278" y="392915"/>
                    </a:lnTo>
                    <a:lnTo>
                      <a:pt x="0" y="392915"/>
                    </a:lnTo>
                    <a:close/>
                  </a:path>
                </a:pathLst>
              </a:custGeom>
              <a:solidFill>
                <a:srgbClr val="F2F5FF"/>
              </a:solidFill>
              <a:ln w="9525" cap="sq">
                <a:solidFill>
                  <a:srgbClr val="3D4569"/>
                </a:solidFill>
                <a:prstDash val="solid"/>
                <a:miter/>
              </a:ln>
            </p:spPr>
            <p:txBody>
              <a:bodyPr/>
              <a:lstStyle/>
              <a:p>
                <a:endParaRPr lang="ko-KR" altLang="en-US"/>
              </a:p>
            </p:txBody>
          </p:sp>
          <p:sp>
            <p:nvSpPr>
              <p:cNvPr id="27" name="TextBox 27"/>
              <p:cNvSpPr txBox="1"/>
              <p:nvPr/>
            </p:nvSpPr>
            <p:spPr>
              <a:xfrm>
                <a:off x="0" y="-47625"/>
                <a:ext cx="2227278" cy="440540"/>
              </a:xfrm>
              <a:prstGeom prst="rect">
                <a:avLst/>
              </a:prstGeom>
            </p:spPr>
            <p:txBody>
              <a:bodyPr lIns="50800" tIns="50800" rIns="50800" bIns="50800" rtlCol="0" anchor="ctr"/>
              <a:lstStyle/>
              <a:p>
                <a:pPr algn="ctr">
                  <a:lnSpc>
                    <a:spcPts val="3079"/>
                  </a:lnSpc>
                </a:pPr>
                <a:endParaRPr/>
              </a:p>
            </p:txBody>
          </p:sp>
        </p:grpSp>
      </p:grpSp>
      <p:sp>
        <p:nvSpPr>
          <p:cNvPr id="28" name="Freeform 28"/>
          <p:cNvSpPr/>
          <p:nvPr/>
        </p:nvSpPr>
        <p:spPr>
          <a:xfrm>
            <a:off x="2734993" y="4354981"/>
            <a:ext cx="3526265" cy="3442917"/>
          </a:xfrm>
          <a:custGeom>
            <a:avLst/>
            <a:gdLst/>
            <a:ahLst/>
            <a:cxnLst/>
            <a:rect l="l" t="t" r="r" b="b"/>
            <a:pathLst>
              <a:path w="3526265" h="3442917">
                <a:moveTo>
                  <a:pt x="0" y="0"/>
                </a:moveTo>
                <a:lnTo>
                  <a:pt x="3526265" y="0"/>
                </a:lnTo>
                <a:lnTo>
                  <a:pt x="3526265" y="3442916"/>
                </a:lnTo>
                <a:lnTo>
                  <a:pt x="0" y="34429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grpSp>
        <p:nvGrpSpPr>
          <p:cNvPr id="29" name="Group 29"/>
          <p:cNvGrpSpPr/>
          <p:nvPr/>
        </p:nvGrpSpPr>
        <p:grpSpPr>
          <a:xfrm>
            <a:off x="8215538" y="200151"/>
            <a:ext cx="1856924" cy="928439"/>
            <a:chOff x="0" y="0"/>
            <a:chExt cx="2475899" cy="1237919"/>
          </a:xfrm>
        </p:grpSpPr>
        <p:grpSp>
          <p:nvGrpSpPr>
            <p:cNvPr id="30" name="Group 30"/>
            <p:cNvGrpSpPr/>
            <p:nvPr/>
          </p:nvGrpSpPr>
          <p:grpSpPr>
            <a:xfrm>
              <a:off x="978382" y="0"/>
              <a:ext cx="505122" cy="402903"/>
              <a:chOff x="0" y="0"/>
              <a:chExt cx="364681" cy="290882"/>
            </a:xfrm>
          </p:grpSpPr>
          <p:sp>
            <p:nvSpPr>
              <p:cNvPr id="31" name="Freeform 31"/>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32" name="TextBox 32"/>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33" name="Group 33"/>
            <p:cNvGrpSpPr/>
            <p:nvPr/>
          </p:nvGrpSpPr>
          <p:grpSpPr>
            <a:xfrm>
              <a:off x="843786" y="220390"/>
              <a:ext cx="776592" cy="747286"/>
              <a:chOff x="0" y="0"/>
              <a:chExt cx="560673" cy="539515"/>
            </a:xfrm>
          </p:grpSpPr>
          <p:sp>
            <p:nvSpPr>
              <p:cNvPr id="34" name="Freeform 34"/>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35" name="TextBox 35"/>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36" name="Group 36"/>
            <p:cNvGrpSpPr/>
            <p:nvPr/>
          </p:nvGrpSpPr>
          <p:grpSpPr>
            <a:xfrm rot="-2700000">
              <a:off x="751131" y="771112"/>
              <a:ext cx="218108" cy="73231"/>
              <a:chOff x="0" y="0"/>
              <a:chExt cx="157466" cy="52870"/>
            </a:xfrm>
          </p:grpSpPr>
          <p:sp>
            <p:nvSpPr>
              <p:cNvPr id="37" name="Freeform 37"/>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38" name="TextBox 38"/>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39" name="Group 39"/>
            <p:cNvGrpSpPr/>
            <p:nvPr/>
          </p:nvGrpSpPr>
          <p:grpSpPr>
            <a:xfrm>
              <a:off x="860610" y="236370"/>
              <a:ext cx="741846" cy="814932"/>
              <a:chOff x="0" y="0"/>
              <a:chExt cx="535588" cy="588354"/>
            </a:xfrm>
          </p:grpSpPr>
          <p:sp>
            <p:nvSpPr>
              <p:cNvPr id="40" name="Freeform 40"/>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41" name="TextBox 41"/>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42" name="Group 42"/>
            <p:cNvGrpSpPr/>
            <p:nvPr/>
          </p:nvGrpSpPr>
          <p:grpSpPr>
            <a:xfrm>
              <a:off x="0" y="806705"/>
              <a:ext cx="2475899" cy="402215"/>
              <a:chOff x="0" y="0"/>
              <a:chExt cx="1787516" cy="290386"/>
            </a:xfrm>
          </p:grpSpPr>
          <p:sp>
            <p:nvSpPr>
              <p:cNvPr id="43" name="Freeform 43"/>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44" name="TextBox 44"/>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45" name="Group 45"/>
            <p:cNvGrpSpPr/>
            <p:nvPr/>
          </p:nvGrpSpPr>
          <p:grpSpPr>
            <a:xfrm>
              <a:off x="990591" y="23206"/>
              <a:ext cx="481884" cy="426329"/>
              <a:chOff x="0" y="0"/>
              <a:chExt cx="347904" cy="307795"/>
            </a:xfrm>
          </p:grpSpPr>
          <p:sp>
            <p:nvSpPr>
              <p:cNvPr id="46" name="Freeform 46"/>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47" name="TextBox 47"/>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48" name="Group 48"/>
            <p:cNvGrpSpPr/>
            <p:nvPr/>
          </p:nvGrpSpPr>
          <p:grpSpPr>
            <a:xfrm>
              <a:off x="0" y="998793"/>
              <a:ext cx="2475899" cy="123219"/>
              <a:chOff x="0" y="0"/>
              <a:chExt cx="1787516" cy="88960"/>
            </a:xfrm>
          </p:grpSpPr>
          <p:sp>
            <p:nvSpPr>
              <p:cNvPr id="49" name="Freeform 49"/>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50" name="TextBox 50"/>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51" name="Group 51"/>
            <p:cNvGrpSpPr/>
            <p:nvPr/>
          </p:nvGrpSpPr>
          <p:grpSpPr>
            <a:xfrm>
              <a:off x="0" y="1078685"/>
              <a:ext cx="2475899" cy="150937"/>
              <a:chOff x="0" y="0"/>
              <a:chExt cx="1787516" cy="108971"/>
            </a:xfrm>
          </p:grpSpPr>
          <p:sp>
            <p:nvSpPr>
              <p:cNvPr id="52" name="Freeform 52"/>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53" name="TextBox 53"/>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54" name="AutoShape 54"/>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55" name="AutoShape 55"/>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56" name="AutoShape 56"/>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57" name="Group 57"/>
            <p:cNvGrpSpPr/>
            <p:nvPr/>
          </p:nvGrpSpPr>
          <p:grpSpPr>
            <a:xfrm>
              <a:off x="0" y="1191546"/>
              <a:ext cx="2475899" cy="17374"/>
              <a:chOff x="0" y="0"/>
              <a:chExt cx="1787516" cy="12543"/>
            </a:xfrm>
          </p:grpSpPr>
          <p:sp>
            <p:nvSpPr>
              <p:cNvPr id="58" name="Freeform 58"/>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59" name="TextBox 59"/>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60" name="Group 60"/>
            <p:cNvGrpSpPr/>
            <p:nvPr/>
          </p:nvGrpSpPr>
          <p:grpSpPr>
            <a:xfrm rot="2700000">
              <a:off x="1512342" y="779290"/>
              <a:ext cx="234463" cy="56875"/>
              <a:chOff x="0" y="0"/>
              <a:chExt cx="169275" cy="41062"/>
            </a:xfrm>
          </p:grpSpPr>
          <p:sp>
            <p:nvSpPr>
              <p:cNvPr id="61" name="Freeform 61"/>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62" name="TextBox 62"/>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63" name="Group 63"/>
            <p:cNvGrpSpPr/>
            <p:nvPr/>
          </p:nvGrpSpPr>
          <p:grpSpPr>
            <a:xfrm>
              <a:off x="0" y="1186918"/>
              <a:ext cx="2475899" cy="51001"/>
              <a:chOff x="0" y="0"/>
              <a:chExt cx="1787516" cy="36821"/>
            </a:xfrm>
          </p:grpSpPr>
          <p:sp>
            <p:nvSpPr>
              <p:cNvPr id="64" name="Freeform 64"/>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65" name="TextBox 65"/>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66" name="Group 66"/>
            <p:cNvGrpSpPr/>
            <p:nvPr/>
          </p:nvGrpSpPr>
          <p:grpSpPr>
            <a:xfrm>
              <a:off x="1605779" y="599360"/>
              <a:ext cx="47588" cy="159157"/>
              <a:chOff x="0" y="0"/>
              <a:chExt cx="243028" cy="812800"/>
            </a:xfrm>
          </p:grpSpPr>
          <p:sp>
            <p:nvSpPr>
              <p:cNvPr id="67" name="Freeform 67"/>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68" name="TextBox 68"/>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69" name="Group 69"/>
            <p:cNvGrpSpPr/>
            <p:nvPr/>
          </p:nvGrpSpPr>
          <p:grpSpPr>
            <a:xfrm>
              <a:off x="1151630" y="109289"/>
              <a:ext cx="183597" cy="174561"/>
              <a:chOff x="0" y="0"/>
              <a:chExt cx="870813" cy="827953"/>
            </a:xfrm>
          </p:grpSpPr>
          <p:sp>
            <p:nvSpPr>
              <p:cNvPr id="70" name="Freeform 70"/>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71" name="TextBox 71"/>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72" name="Group 72"/>
            <p:cNvGrpSpPr/>
            <p:nvPr/>
          </p:nvGrpSpPr>
          <p:grpSpPr>
            <a:xfrm>
              <a:off x="1139145" y="118432"/>
              <a:ext cx="183597" cy="171366"/>
              <a:chOff x="0" y="0"/>
              <a:chExt cx="870813" cy="812800"/>
            </a:xfrm>
          </p:grpSpPr>
          <p:sp>
            <p:nvSpPr>
              <p:cNvPr id="73" name="Freeform 73"/>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74" name="TextBox 74"/>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75" name="Group 75"/>
            <p:cNvGrpSpPr/>
            <p:nvPr/>
          </p:nvGrpSpPr>
          <p:grpSpPr>
            <a:xfrm>
              <a:off x="813022" y="586554"/>
              <a:ext cx="47588" cy="159157"/>
              <a:chOff x="0" y="0"/>
              <a:chExt cx="243028" cy="812800"/>
            </a:xfrm>
          </p:grpSpPr>
          <p:sp>
            <p:nvSpPr>
              <p:cNvPr id="76" name="Freeform 76"/>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7" name="TextBox 77"/>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grpSp>
        <p:nvGrpSpPr>
          <p:cNvPr id="78" name="Group 78"/>
          <p:cNvGrpSpPr/>
          <p:nvPr/>
        </p:nvGrpSpPr>
        <p:grpSpPr>
          <a:xfrm>
            <a:off x="7511001" y="6384630"/>
            <a:ext cx="8416818" cy="2247813"/>
            <a:chOff x="0" y="0"/>
            <a:chExt cx="11222424" cy="2997084"/>
          </a:xfrm>
        </p:grpSpPr>
        <p:grpSp>
          <p:nvGrpSpPr>
            <p:cNvPr id="79" name="Group 79"/>
            <p:cNvGrpSpPr/>
            <p:nvPr/>
          </p:nvGrpSpPr>
          <p:grpSpPr>
            <a:xfrm>
              <a:off x="0" y="0"/>
              <a:ext cx="5643131" cy="1235144"/>
              <a:chOff x="0" y="0"/>
              <a:chExt cx="1114693" cy="243979"/>
            </a:xfrm>
          </p:grpSpPr>
          <p:sp>
            <p:nvSpPr>
              <p:cNvPr id="80" name="Freeform 80"/>
              <p:cNvSpPr/>
              <p:nvPr/>
            </p:nvSpPr>
            <p:spPr>
              <a:xfrm>
                <a:off x="0" y="0"/>
                <a:ext cx="1114693" cy="243979"/>
              </a:xfrm>
              <a:custGeom>
                <a:avLst/>
                <a:gdLst/>
                <a:ahLst/>
                <a:cxnLst/>
                <a:rect l="l" t="t" r="r" b="b"/>
                <a:pathLst>
                  <a:path w="1114693" h="243979">
                    <a:moveTo>
                      <a:pt x="16463" y="0"/>
                    </a:moveTo>
                    <a:lnTo>
                      <a:pt x="1098229" y="0"/>
                    </a:lnTo>
                    <a:cubicBezTo>
                      <a:pt x="1102596" y="0"/>
                      <a:pt x="1106783" y="1734"/>
                      <a:pt x="1109871" y="4822"/>
                    </a:cubicBezTo>
                    <a:cubicBezTo>
                      <a:pt x="1112958" y="7909"/>
                      <a:pt x="1114693" y="12097"/>
                      <a:pt x="1114693" y="16463"/>
                    </a:cubicBezTo>
                    <a:lnTo>
                      <a:pt x="1114693" y="227516"/>
                    </a:lnTo>
                    <a:cubicBezTo>
                      <a:pt x="1114693" y="236608"/>
                      <a:pt x="1107322" y="243979"/>
                      <a:pt x="1098229" y="243979"/>
                    </a:cubicBezTo>
                    <a:lnTo>
                      <a:pt x="16463" y="243979"/>
                    </a:lnTo>
                    <a:cubicBezTo>
                      <a:pt x="12097" y="243979"/>
                      <a:pt x="7909" y="242245"/>
                      <a:pt x="4822" y="239157"/>
                    </a:cubicBezTo>
                    <a:cubicBezTo>
                      <a:pt x="1734" y="236070"/>
                      <a:pt x="0" y="231882"/>
                      <a:pt x="0" y="227516"/>
                    </a:cubicBezTo>
                    <a:lnTo>
                      <a:pt x="0" y="16463"/>
                    </a:lnTo>
                    <a:cubicBezTo>
                      <a:pt x="0" y="12097"/>
                      <a:pt x="1734" y="7909"/>
                      <a:pt x="4822" y="4822"/>
                    </a:cubicBezTo>
                    <a:cubicBezTo>
                      <a:pt x="7909" y="1734"/>
                      <a:pt x="12097" y="0"/>
                      <a:pt x="16463" y="0"/>
                    </a:cubicBezTo>
                    <a:close/>
                  </a:path>
                </a:pathLst>
              </a:custGeom>
              <a:solidFill>
                <a:srgbClr val="6F769C"/>
              </a:solidFill>
              <a:ln w="9525" cap="sq">
                <a:solidFill>
                  <a:srgbClr val="343D63"/>
                </a:solidFill>
                <a:prstDash val="solid"/>
                <a:miter/>
              </a:ln>
            </p:spPr>
            <p:txBody>
              <a:bodyPr/>
              <a:lstStyle/>
              <a:p>
                <a:endParaRPr lang="ko-KR" altLang="en-US"/>
              </a:p>
            </p:txBody>
          </p:sp>
          <p:sp>
            <p:nvSpPr>
              <p:cNvPr id="81" name="TextBox 81"/>
              <p:cNvSpPr txBox="1"/>
              <p:nvPr/>
            </p:nvSpPr>
            <p:spPr>
              <a:xfrm>
                <a:off x="0" y="-47625"/>
                <a:ext cx="1114693" cy="291604"/>
              </a:xfrm>
              <a:prstGeom prst="rect">
                <a:avLst/>
              </a:prstGeom>
            </p:spPr>
            <p:txBody>
              <a:bodyPr lIns="50800" tIns="50800" rIns="50800" bIns="50800" rtlCol="0" anchor="ctr"/>
              <a:lstStyle/>
              <a:p>
                <a:pPr algn="ctr">
                  <a:lnSpc>
                    <a:spcPts val="3079"/>
                  </a:lnSpc>
                </a:pPr>
                <a:endParaRPr/>
              </a:p>
            </p:txBody>
          </p:sp>
        </p:grpSp>
        <p:grpSp>
          <p:nvGrpSpPr>
            <p:cNvPr id="82" name="Group 82"/>
            <p:cNvGrpSpPr/>
            <p:nvPr/>
          </p:nvGrpSpPr>
          <p:grpSpPr>
            <a:xfrm>
              <a:off x="0" y="956961"/>
              <a:ext cx="11222424" cy="2040123"/>
              <a:chOff x="0" y="0"/>
              <a:chExt cx="2216775" cy="402987"/>
            </a:xfrm>
          </p:grpSpPr>
          <p:sp>
            <p:nvSpPr>
              <p:cNvPr id="83" name="Freeform 83"/>
              <p:cNvSpPr/>
              <p:nvPr/>
            </p:nvSpPr>
            <p:spPr>
              <a:xfrm>
                <a:off x="0" y="0"/>
                <a:ext cx="2216775" cy="402987"/>
              </a:xfrm>
              <a:custGeom>
                <a:avLst/>
                <a:gdLst/>
                <a:ahLst/>
                <a:cxnLst/>
                <a:rect l="l" t="t" r="r" b="b"/>
                <a:pathLst>
                  <a:path w="2216775" h="402987">
                    <a:moveTo>
                      <a:pt x="0" y="0"/>
                    </a:moveTo>
                    <a:lnTo>
                      <a:pt x="2216775" y="0"/>
                    </a:lnTo>
                    <a:lnTo>
                      <a:pt x="2216775" y="402987"/>
                    </a:lnTo>
                    <a:lnTo>
                      <a:pt x="0" y="402987"/>
                    </a:lnTo>
                    <a:close/>
                  </a:path>
                </a:pathLst>
              </a:custGeom>
              <a:solidFill>
                <a:srgbClr val="F2F5FF"/>
              </a:solidFill>
              <a:ln w="9525" cap="sq">
                <a:solidFill>
                  <a:srgbClr val="3D4569"/>
                </a:solidFill>
                <a:prstDash val="solid"/>
                <a:miter/>
              </a:ln>
            </p:spPr>
            <p:txBody>
              <a:bodyPr/>
              <a:lstStyle/>
              <a:p>
                <a:endParaRPr lang="ko-KR" altLang="en-US"/>
              </a:p>
            </p:txBody>
          </p:sp>
          <p:sp>
            <p:nvSpPr>
              <p:cNvPr id="84" name="TextBox 84"/>
              <p:cNvSpPr txBox="1"/>
              <p:nvPr/>
            </p:nvSpPr>
            <p:spPr>
              <a:xfrm>
                <a:off x="0" y="-47625"/>
                <a:ext cx="2216775" cy="450612"/>
              </a:xfrm>
              <a:prstGeom prst="rect">
                <a:avLst/>
              </a:prstGeom>
            </p:spPr>
            <p:txBody>
              <a:bodyPr lIns="50800" tIns="50800" rIns="50800" bIns="50800" rtlCol="0" anchor="ctr"/>
              <a:lstStyle/>
              <a:p>
                <a:pPr algn="ctr">
                  <a:lnSpc>
                    <a:spcPts val="3079"/>
                  </a:lnSpc>
                </a:pPr>
                <a:endParaRPr/>
              </a:p>
            </p:txBody>
          </p:sp>
        </p:grpSp>
      </p:grpSp>
      <p:sp>
        <p:nvSpPr>
          <p:cNvPr id="85" name="TextBox 85"/>
          <p:cNvSpPr txBox="1"/>
          <p:nvPr/>
        </p:nvSpPr>
        <p:spPr>
          <a:xfrm>
            <a:off x="1243131" y="1496599"/>
            <a:ext cx="1337285" cy="104775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02</a:t>
            </a:r>
          </a:p>
        </p:txBody>
      </p:sp>
      <p:sp>
        <p:nvSpPr>
          <p:cNvPr id="86" name="TextBox 86"/>
          <p:cNvSpPr txBox="1"/>
          <p:nvPr/>
        </p:nvSpPr>
        <p:spPr>
          <a:xfrm>
            <a:off x="7670243" y="3610286"/>
            <a:ext cx="3846896" cy="500430"/>
          </a:xfrm>
          <a:prstGeom prst="rect">
            <a:avLst/>
          </a:prstGeom>
        </p:spPr>
        <p:txBody>
          <a:bodyPr lIns="0" tIns="0" rIns="0" bIns="0" rtlCol="0" anchor="t">
            <a:spAutoFit/>
          </a:bodyPr>
          <a:lstStyle/>
          <a:p>
            <a:pPr algn="ctr">
              <a:lnSpc>
                <a:spcPts val="3919"/>
              </a:lnSpc>
            </a:pPr>
            <a:r>
              <a:rPr lang="en-US" sz="2799" b="1">
                <a:solidFill>
                  <a:srgbClr val="FFFFFF"/>
                </a:solidFill>
                <a:latin typeface="TDTD순고딕 Bold"/>
                <a:ea typeface="TDTD순고딕 Bold"/>
                <a:cs typeface="TDTD순고딕 Bold"/>
                <a:sym typeface="TDTD순고딕 Bold"/>
              </a:rPr>
              <a:t>RL 당구 Agent</a:t>
            </a:r>
          </a:p>
        </p:txBody>
      </p:sp>
      <p:sp>
        <p:nvSpPr>
          <p:cNvPr id="87" name="TextBox 87"/>
          <p:cNvSpPr txBox="1"/>
          <p:nvPr/>
        </p:nvSpPr>
        <p:spPr>
          <a:xfrm>
            <a:off x="2580416" y="1414049"/>
            <a:ext cx="611027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프로젝트 목표</a:t>
            </a:r>
          </a:p>
        </p:txBody>
      </p:sp>
      <p:sp>
        <p:nvSpPr>
          <p:cNvPr id="88" name="TextBox 88"/>
          <p:cNvSpPr txBox="1"/>
          <p:nvPr/>
        </p:nvSpPr>
        <p:spPr>
          <a:xfrm>
            <a:off x="7690324" y="4504456"/>
            <a:ext cx="7962319" cy="890171"/>
          </a:xfrm>
          <a:prstGeom prst="rect">
            <a:avLst/>
          </a:prstGeom>
        </p:spPr>
        <p:txBody>
          <a:bodyPr lIns="0" tIns="0" rIns="0" bIns="0" rtlCol="0" anchor="t">
            <a:spAutoFit/>
          </a:bodyPr>
          <a:lstStyle/>
          <a:p>
            <a:pPr algn="l">
              <a:lnSpc>
                <a:spcPts val="3640"/>
              </a:lnSpc>
            </a:pPr>
            <a:r>
              <a:rPr lang="en-US" sz="2000">
                <a:solidFill>
                  <a:srgbClr val="343D63"/>
                </a:solidFill>
                <a:latin typeface="TDTD순고딕"/>
                <a:ea typeface="TDTD순고딕"/>
                <a:cs typeface="TDTD순고딕"/>
                <a:sym typeface="TDTD순고딕"/>
              </a:rPr>
              <a:t>강화학습을 이용한 당구 게임 다득점 Agent를 개발하는 것을 목표로 하여 인공지능이 얼마나 3쿠션을 학습할 수 있는지 실험한다.</a:t>
            </a:r>
          </a:p>
        </p:txBody>
      </p:sp>
      <p:sp>
        <p:nvSpPr>
          <p:cNvPr id="89" name="TextBox 89"/>
          <p:cNvSpPr txBox="1"/>
          <p:nvPr/>
        </p:nvSpPr>
        <p:spPr>
          <a:xfrm>
            <a:off x="7583254" y="6475607"/>
            <a:ext cx="4100292" cy="500430"/>
          </a:xfrm>
          <a:prstGeom prst="rect">
            <a:avLst/>
          </a:prstGeom>
        </p:spPr>
        <p:txBody>
          <a:bodyPr lIns="0" tIns="0" rIns="0" bIns="0" rtlCol="0" anchor="t">
            <a:spAutoFit/>
          </a:bodyPr>
          <a:lstStyle/>
          <a:p>
            <a:pPr algn="ctr">
              <a:lnSpc>
                <a:spcPts val="3919"/>
              </a:lnSpc>
            </a:pPr>
            <a:r>
              <a:rPr lang="en-US" sz="2799" b="1">
                <a:solidFill>
                  <a:srgbClr val="FFFFFF"/>
                </a:solidFill>
                <a:latin typeface="TDTD순고딕 Bold"/>
                <a:ea typeface="TDTD순고딕 Bold"/>
                <a:cs typeface="TDTD순고딕 Bold"/>
                <a:sym typeface="TDTD순고딕 Bold"/>
              </a:rPr>
              <a:t>PPO / SAC 비교</a:t>
            </a:r>
          </a:p>
        </p:txBody>
      </p:sp>
      <p:sp>
        <p:nvSpPr>
          <p:cNvPr id="90" name="TextBox 90"/>
          <p:cNvSpPr txBox="1"/>
          <p:nvPr/>
        </p:nvSpPr>
        <p:spPr>
          <a:xfrm>
            <a:off x="7690324" y="7368138"/>
            <a:ext cx="7800114" cy="890171"/>
          </a:xfrm>
          <a:prstGeom prst="rect">
            <a:avLst/>
          </a:prstGeom>
        </p:spPr>
        <p:txBody>
          <a:bodyPr lIns="0" tIns="0" rIns="0" bIns="0" rtlCol="0" anchor="t">
            <a:spAutoFit/>
          </a:bodyPr>
          <a:lstStyle/>
          <a:p>
            <a:pPr algn="l">
              <a:lnSpc>
                <a:spcPts val="3640"/>
              </a:lnSpc>
            </a:pPr>
            <a:r>
              <a:rPr lang="en-US" sz="2000">
                <a:solidFill>
                  <a:srgbClr val="343D63"/>
                </a:solidFill>
                <a:latin typeface="TDTD순고딕"/>
                <a:ea typeface="TDTD순고딕"/>
                <a:cs typeface="TDTD순고딕"/>
                <a:sym typeface="TDTD순고딕"/>
              </a:rPr>
              <a:t>PPO 알고리즘과 SAC 알고리즘을 통해 학습한 모델의 결과를 분석하여 두 알고리즘을 이해하고 비교한다.</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8215538" y="200151"/>
            <a:ext cx="1856924" cy="928439"/>
            <a:chOff x="0" y="0"/>
            <a:chExt cx="2475899" cy="1237919"/>
          </a:xfrm>
        </p:grpSpPr>
        <p:grpSp>
          <p:nvGrpSpPr>
            <p:cNvPr id="22" name="Group 22"/>
            <p:cNvGrpSpPr/>
            <p:nvPr/>
          </p:nvGrpSpPr>
          <p:grpSpPr>
            <a:xfrm>
              <a:off x="978382" y="0"/>
              <a:ext cx="505122" cy="402903"/>
              <a:chOff x="0" y="0"/>
              <a:chExt cx="364681" cy="290882"/>
            </a:xfrm>
          </p:grpSpPr>
          <p:sp>
            <p:nvSpPr>
              <p:cNvPr id="23" name="Freeform 23"/>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24" name="TextBox 24"/>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25" name="Group 25"/>
            <p:cNvGrpSpPr/>
            <p:nvPr/>
          </p:nvGrpSpPr>
          <p:grpSpPr>
            <a:xfrm>
              <a:off x="843786" y="220390"/>
              <a:ext cx="776592" cy="747286"/>
              <a:chOff x="0" y="0"/>
              <a:chExt cx="560673" cy="539515"/>
            </a:xfrm>
          </p:grpSpPr>
          <p:sp>
            <p:nvSpPr>
              <p:cNvPr id="26" name="Freeform 26"/>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27" name="TextBox 27"/>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28" name="Group 28"/>
            <p:cNvGrpSpPr/>
            <p:nvPr/>
          </p:nvGrpSpPr>
          <p:grpSpPr>
            <a:xfrm rot="-2700000">
              <a:off x="751131" y="771112"/>
              <a:ext cx="218108" cy="73231"/>
              <a:chOff x="0" y="0"/>
              <a:chExt cx="157466" cy="52870"/>
            </a:xfrm>
          </p:grpSpPr>
          <p:sp>
            <p:nvSpPr>
              <p:cNvPr id="29" name="Freeform 29"/>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30" name="TextBox 30"/>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31" name="Group 31"/>
            <p:cNvGrpSpPr/>
            <p:nvPr/>
          </p:nvGrpSpPr>
          <p:grpSpPr>
            <a:xfrm>
              <a:off x="860610" y="236370"/>
              <a:ext cx="741846" cy="814932"/>
              <a:chOff x="0" y="0"/>
              <a:chExt cx="535588" cy="588354"/>
            </a:xfrm>
          </p:grpSpPr>
          <p:sp>
            <p:nvSpPr>
              <p:cNvPr id="32" name="Freeform 32"/>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33" name="TextBox 33"/>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34" name="Group 34"/>
            <p:cNvGrpSpPr/>
            <p:nvPr/>
          </p:nvGrpSpPr>
          <p:grpSpPr>
            <a:xfrm>
              <a:off x="0" y="806705"/>
              <a:ext cx="2475899" cy="402215"/>
              <a:chOff x="0" y="0"/>
              <a:chExt cx="1787516" cy="290386"/>
            </a:xfrm>
          </p:grpSpPr>
          <p:sp>
            <p:nvSpPr>
              <p:cNvPr id="35" name="Freeform 35"/>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36" name="TextBox 36"/>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37" name="Group 37"/>
            <p:cNvGrpSpPr/>
            <p:nvPr/>
          </p:nvGrpSpPr>
          <p:grpSpPr>
            <a:xfrm>
              <a:off x="990591" y="23206"/>
              <a:ext cx="481884" cy="426329"/>
              <a:chOff x="0" y="0"/>
              <a:chExt cx="347904" cy="307795"/>
            </a:xfrm>
          </p:grpSpPr>
          <p:sp>
            <p:nvSpPr>
              <p:cNvPr id="38" name="Freeform 38"/>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39" name="TextBox 39"/>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40" name="Group 40"/>
            <p:cNvGrpSpPr/>
            <p:nvPr/>
          </p:nvGrpSpPr>
          <p:grpSpPr>
            <a:xfrm>
              <a:off x="0" y="998793"/>
              <a:ext cx="2475899" cy="123219"/>
              <a:chOff x="0" y="0"/>
              <a:chExt cx="1787516" cy="88960"/>
            </a:xfrm>
          </p:grpSpPr>
          <p:sp>
            <p:nvSpPr>
              <p:cNvPr id="41" name="Freeform 41"/>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42" name="TextBox 42"/>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43" name="Group 43"/>
            <p:cNvGrpSpPr/>
            <p:nvPr/>
          </p:nvGrpSpPr>
          <p:grpSpPr>
            <a:xfrm>
              <a:off x="0" y="1078685"/>
              <a:ext cx="2475899" cy="150937"/>
              <a:chOff x="0" y="0"/>
              <a:chExt cx="1787516" cy="108971"/>
            </a:xfrm>
          </p:grpSpPr>
          <p:sp>
            <p:nvSpPr>
              <p:cNvPr id="44" name="Freeform 44"/>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45" name="TextBox 45"/>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46" name="AutoShape 46"/>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47" name="AutoShape 47"/>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48" name="AutoShape 48"/>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49" name="Group 49"/>
            <p:cNvGrpSpPr/>
            <p:nvPr/>
          </p:nvGrpSpPr>
          <p:grpSpPr>
            <a:xfrm>
              <a:off x="0" y="1191546"/>
              <a:ext cx="2475899" cy="17374"/>
              <a:chOff x="0" y="0"/>
              <a:chExt cx="1787516" cy="12543"/>
            </a:xfrm>
          </p:grpSpPr>
          <p:sp>
            <p:nvSpPr>
              <p:cNvPr id="50" name="Freeform 50"/>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51" name="TextBox 51"/>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52" name="Group 52"/>
            <p:cNvGrpSpPr/>
            <p:nvPr/>
          </p:nvGrpSpPr>
          <p:grpSpPr>
            <a:xfrm rot="2700000">
              <a:off x="1512342" y="779290"/>
              <a:ext cx="234463" cy="56875"/>
              <a:chOff x="0" y="0"/>
              <a:chExt cx="169275" cy="41062"/>
            </a:xfrm>
          </p:grpSpPr>
          <p:sp>
            <p:nvSpPr>
              <p:cNvPr id="53" name="Freeform 53"/>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54" name="TextBox 54"/>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55" name="Group 55"/>
            <p:cNvGrpSpPr/>
            <p:nvPr/>
          </p:nvGrpSpPr>
          <p:grpSpPr>
            <a:xfrm>
              <a:off x="0" y="1186918"/>
              <a:ext cx="2475899" cy="51001"/>
              <a:chOff x="0" y="0"/>
              <a:chExt cx="1787516" cy="36821"/>
            </a:xfrm>
          </p:grpSpPr>
          <p:sp>
            <p:nvSpPr>
              <p:cNvPr id="56" name="Freeform 56"/>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57" name="TextBox 57"/>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58" name="Group 58"/>
            <p:cNvGrpSpPr/>
            <p:nvPr/>
          </p:nvGrpSpPr>
          <p:grpSpPr>
            <a:xfrm>
              <a:off x="1605779" y="599360"/>
              <a:ext cx="47588" cy="159157"/>
              <a:chOff x="0" y="0"/>
              <a:chExt cx="243028" cy="812800"/>
            </a:xfrm>
          </p:grpSpPr>
          <p:sp>
            <p:nvSpPr>
              <p:cNvPr id="59" name="Freeform 59"/>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60" name="TextBox 60"/>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61" name="Group 61"/>
            <p:cNvGrpSpPr/>
            <p:nvPr/>
          </p:nvGrpSpPr>
          <p:grpSpPr>
            <a:xfrm>
              <a:off x="1151630" y="109289"/>
              <a:ext cx="183597" cy="174561"/>
              <a:chOff x="0" y="0"/>
              <a:chExt cx="870813" cy="827953"/>
            </a:xfrm>
          </p:grpSpPr>
          <p:sp>
            <p:nvSpPr>
              <p:cNvPr id="62" name="Freeform 62"/>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63" name="TextBox 63"/>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64" name="Group 64"/>
            <p:cNvGrpSpPr/>
            <p:nvPr/>
          </p:nvGrpSpPr>
          <p:grpSpPr>
            <a:xfrm>
              <a:off x="1139145" y="118432"/>
              <a:ext cx="183597" cy="171366"/>
              <a:chOff x="0" y="0"/>
              <a:chExt cx="870813" cy="812800"/>
            </a:xfrm>
          </p:grpSpPr>
          <p:sp>
            <p:nvSpPr>
              <p:cNvPr id="65" name="Freeform 65"/>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66" name="TextBox 66"/>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67" name="Group 67"/>
            <p:cNvGrpSpPr/>
            <p:nvPr/>
          </p:nvGrpSpPr>
          <p:grpSpPr>
            <a:xfrm>
              <a:off x="813022" y="586554"/>
              <a:ext cx="47588" cy="159157"/>
              <a:chOff x="0" y="0"/>
              <a:chExt cx="243028" cy="812800"/>
            </a:xfrm>
          </p:grpSpPr>
          <p:sp>
            <p:nvSpPr>
              <p:cNvPr id="68" name="Freeform 68"/>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69" name="TextBox 69"/>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70" name="TextBox 70"/>
          <p:cNvSpPr txBox="1"/>
          <p:nvPr/>
        </p:nvSpPr>
        <p:spPr>
          <a:xfrm>
            <a:off x="7583254" y="6475607"/>
            <a:ext cx="4100292" cy="500430"/>
          </a:xfrm>
          <a:prstGeom prst="rect">
            <a:avLst/>
          </a:prstGeom>
        </p:spPr>
        <p:txBody>
          <a:bodyPr lIns="0" tIns="0" rIns="0" bIns="0" rtlCol="0" anchor="t">
            <a:spAutoFit/>
          </a:bodyPr>
          <a:lstStyle/>
          <a:p>
            <a:pPr algn="ctr">
              <a:lnSpc>
                <a:spcPts val="3919"/>
              </a:lnSpc>
            </a:pPr>
            <a:r>
              <a:rPr lang="en-US" sz="2799" b="1">
                <a:solidFill>
                  <a:srgbClr val="FFFFFF"/>
                </a:solidFill>
                <a:latin typeface="TDTD순고딕 Bold"/>
                <a:ea typeface="TDTD순고딕 Bold"/>
                <a:cs typeface="TDTD순고딕 Bold"/>
                <a:sym typeface="TDTD순고딕 Bold"/>
              </a:rPr>
              <a:t>PPO / SAC 비교</a:t>
            </a:r>
          </a:p>
        </p:txBody>
      </p:sp>
      <p:sp>
        <p:nvSpPr>
          <p:cNvPr id="71" name="TextBox 71"/>
          <p:cNvSpPr txBox="1"/>
          <p:nvPr/>
        </p:nvSpPr>
        <p:spPr>
          <a:xfrm>
            <a:off x="5623595" y="4274490"/>
            <a:ext cx="7040810" cy="1566569"/>
          </a:xfrm>
          <a:prstGeom prst="rect">
            <a:avLst/>
          </a:prstGeom>
        </p:spPr>
        <p:txBody>
          <a:bodyPr lIns="0" tIns="0" rIns="0" bIns="0" rtlCol="0" anchor="t">
            <a:spAutoFit/>
          </a:bodyPr>
          <a:lstStyle/>
          <a:p>
            <a:pPr algn="ctr">
              <a:lnSpc>
                <a:spcPts val="12880"/>
              </a:lnSpc>
            </a:pPr>
            <a:r>
              <a:rPr lang="en-US" sz="9200" b="1">
                <a:solidFill>
                  <a:srgbClr val="000000"/>
                </a:solidFill>
                <a:latin typeface="TDTD순고딕 Bold"/>
                <a:ea typeface="TDTD순고딕 Bold"/>
                <a:cs typeface="TDTD순고딕 Bold"/>
                <a:sym typeface="TDTD순고딕 Bold"/>
              </a:rPr>
              <a:t>PPO 알고리즘</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1839028" y="3802916"/>
            <a:ext cx="14719009" cy="5104257"/>
            <a:chOff x="0" y="0"/>
            <a:chExt cx="3926086" cy="1361488"/>
          </a:xfrm>
        </p:grpSpPr>
        <p:sp>
          <p:nvSpPr>
            <p:cNvPr id="22" name="Freeform 22"/>
            <p:cNvSpPr/>
            <p:nvPr/>
          </p:nvSpPr>
          <p:spPr>
            <a:xfrm>
              <a:off x="0" y="0"/>
              <a:ext cx="3926086" cy="1361488"/>
            </a:xfrm>
            <a:custGeom>
              <a:avLst/>
              <a:gdLst/>
              <a:ahLst/>
              <a:cxnLst/>
              <a:rect l="l" t="t" r="r" b="b"/>
              <a:pathLst>
                <a:path w="3926086" h="1361488">
                  <a:moveTo>
                    <a:pt x="0" y="0"/>
                  </a:moveTo>
                  <a:lnTo>
                    <a:pt x="3926086" y="0"/>
                  </a:lnTo>
                  <a:lnTo>
                    <a:pt x="3926086" y="1361488"/>
                  </a:lnTo>
                  <a:lnTo>
                    <a:pt x="0" y="1361488"/>
                  </a:lnTo>
                  <a:close/>
                </a:path>
              </a:pathLst>
            </a:custGeom>
            <a:solidFill>
              <a:srgbClr val="FFFFFF"/>
            </a:solidFill>
            <a:ln w="9525" cap="sq">
              <a:solidFill>
                <a:srgbClr val="343D63"/>
              </a:solidFill>
              <a:prstDash val="solid"/>
              <a:miter/>
            </a:ln>
          </p:spPr>
          <p:txBody>
            <a:bodyPr/>
            <a:lstStyle/>
            <a:p>
              <a:endParaRPr lang="ko-KR" altLang="en-US"/>
            </a:p>
          </p:txBody>
        </p:sp>
        <p:sp>
          <p:nvSpPr>
            <p:cNvPr id="23" name="TextBox 23"/>
            <p:cNvSpPr txBox="1"/>
            <p:nvPr/>
          </p:nvSpPr>
          <p:spPr>
            <a:xfrm>
              <a:off x="0" y="-47625"/>
              <a:ext cx="3926086" cy="1409113"/>
            </a:xfrm>
            <a:prstGeom prst="rect">
              <a:avLst/>
            </a:prstGeom>
          </p:spPr>
          <p:txBody>
            <a:bodyPr lIns="50800" tIns="50800" rIns="50800" bIns="50800" rtlCol="0" anchor="ctr"/>
            <a:lstStyle/>
            <a:p>
              <a:pPr algn="ctr">
                <a:lnSpc>
                  <a:spcPts val="2940"/>
                </a:lnSpc>
              </a:pPr>
              <a:endParaRPr/>
            </a:p>
          </p:txBody>
        </p:sp>
      </p:grpSp>
      <p:grpSp>
        <p:nvGrpSpPr>
          <p:cNvPr id="24" name="Group 24"/>
          <p:cNvGrpSpPr/>
          <p:nvPr/>
        </p:nvGrpSpPr>
        <p:grpSpPr>
          <a:xfrm>
            <a:off x="1839028" y="2969799"/>
            <a:ext cx="14718409" cy="702845"/>
            <a:chOff x="0" y="0"/>
            <a:chExt cx="3925926" cy="187474"/>
          </a:xfrm>
        </p:grpSpPr>
        <p:sp>
          <p:nvSpPr>
            <p:cNvPr id="25" name="Freeform 25"/>
            <p:cNvSpPr/>
            <p:nvPr/>
          </p:nvSpPr>
          <p:spPr>
            <a:xfrm>
              <a:off x="0" y="0"/>
              <a:ext cx="3925926" cy="187474"/>
            </a:xfrm>
            <a:custGeom>
              <a:avLst/>
              <a:gdLst/>
              <a:ahLst/>
              <a:cxnLst/>
              <a:rect l="l" t="t" r="r" b="b"/>
              <a:pathLst>
                <a:path w="3925926" h="187474">
                  <a:moveTo>
                    <a:pt x="0" y="0"/>
                  </a:moveTo>
                  <a:lnTo>
                    <a:pt x="3925926" y="0"/>
                  </a:lnTo>
                  <a:lnTo>
                    <a:pt x="3925926" y="187474"/>
                  </a:lnTo>
                  <a:lnTo>
                    <a:pt x="0" y="187474"/>
                  </a:lnTo>
                  <a:close/>
                </a:path>
              </a:pathLst>
            </a:custGeom>
            <a:solidFill>
              <a:srgbClr val="BEC3DB"/>
            </a:solidFill>
            <a:ln w="9525" cap="sq">
              <a:solidFill>
                <a:srgbClr val="343D63"/>
              </a:solidFill>
              <a:prstDash val="solid"/>
              <a:miter/>
            </a:ln>
          </p:spPr>
          <p:txBody>
            <a:bodyPr/>
            <a:lstStyle/>
            <a:p>
              <a:endParaRPr lang="ko-KR" altLang="en-US"/>
            </a:p>
          </p:txBody>
        </p:sp>
        <p:sp>
          <p:nvSpPr>
            <p:cNvPr id="26" name="TextBox 26"/>
            <p:cNvSpPr txBox="1"/>
            <p:nvPr/>
          </p:nvSpPr>
          <p:spPr>
            <a:xfrm>
              <a:off x="0" y="-47625"/>
              <a:ext cx="3925926" cy="235099"/>
            </a:xfrm>
            <a:prstGeom prst="rect">
              <a:avLst/>
            </a:prstGeom>
          </p:spPr>
          <p:txBody>
            <a:bodyPr lIns="50800" tIns="50800" rIns="50800" bIns="50800" rtlCol="0" anchor="ctr"/>
            <a:lstStyle/>
            <a:p>
              <a:pPr algn="ctr">
                <a:lnSpc>
                  <a:spcPts val="3079"/>
                </a:lnSpc>
              </a:pPr>
              <a:endParaRPr/>
            </a:p>
          </p:txBody>
        </p:sp>
      </p:grpSp>
      <p:sp>
        <p:nvSpPr>
          <p:cNvPr id="27" name="TextBox 27"/>
          <p:cNvSpPr txBox="1"/>
          <p:nvPr/>
        </p:nvSpPr>
        <p:spPr>
          <a:xfrm>
            <a:off x="1243131" y="1496599"/>
            <a:ext cx="1337285" cy="104775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03</a:t>
            </a:r>
          </a:p>
        </p:txBody>
      </p:sp>
      <p:sp>
        <p:nvSpPr>
          <p:cNvPr id="28" name="TextBox 28"/>
          <p:cNvSpPr txBox="1"/>
          <p:nvPr/>
        </p:nvSpPr>
        <p:spPr>
          <a:xfrm>
            <a:off x="2580416" y="1414049"/>
            <a:ext cx="611027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환경 세팅</a:t>
            </a:r>
          </a:p>
        </p:txBody>
      </p:sp>
      <p:sp>
        <p:nvSpPr>
          <p:cNvPr id="29" name="TextBox 29"/>
          <p:cNvSpPr txBox="1"/>
          <p:nvPr/>
        </p:nvSpPr>
        <p:spPr>
          <a:xfrm>
            <a:off x="7759146" y="3033530"/>
            <a:ext cx="2755073" cy="523900"/>
          </a:xfrm>
          <a:prstGeom prst="rect">
            <a:avLst/>
          </a:prstGeom>
        </p:spPr>
        <p:txBody>
          <a:bodyPr lIns="0" tIns="0" rIns="0" bIns="0" rtlCol="0" anchor="t">
            <a:spAutoFit/>
          </a:bodyPr>
          <a:lstStyle/>
          <a:p>
            <a:pPr algn="ctr">
              <a:lnSpc>
                <a:spcPts val="4200"/>
              </a:lnSpc>
            </a:pPr>
            <a:r>
              <a:rPr lang="en-US" sz="3000" b="1">
                <a:solidFill>
                  <a:srgbClr val="3D4569"/>
                </a:solidFill>
                <a:latin typeface="TDTD순고딕 Bold"/>
                <a:ea typeface="TDTD순고딕 Bold"/>
                <a:cs typeface="TDTD순고딕 Bold"/>
                <a:sym typeface="TDTD순고딕 Bold"/>
              </a:rPr>
              <a:t>실험 환경</a:t>
            </a:r>
          </a:p>
        </p:txBody>
      </p:sp>
      <p:sp>
        <p:nvSpPr>
          <p:cNvPr id="30" name="TextBox 30"/>
          <p:cNvSpPr txBox="1"/>
          <p:nvPr/>
        </p:nvSpPr>
        <p:spPr>
          <a:xfrm>
            <a:off x="1777478" y="4091745"/>
            <a:ext cx="11810735" cy="36573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VS code (conda / python : 3.10.19)</a:t>
            </a:r>
          </a:p>
        </p:txBody>
      </p:sp>
      <p:sp>
        <p:nvSpPr>
          <p:cNvPr id="31" name="TextBox 31"/>
          <p:cNvSpPr txBox="1"/>
          <p:nvPr/>
        </p:nvSpPr>
        <p:spPr>
          <a:xfrm>
            <a:off x="1777478" y="6097870"/>
            <a:ext cx="14421557" cy="1851536"/>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Data Preprocessing:</a:t>
            </a:r>
          </a:p>
          <a:p>
            <a:pPr marL="906780" lvl="2" indent="-302260" algn="l">
              <a:lnSpc>
                <a:spcPts val="2940"/>
              </a:lnSpc>
              <a:buFont typeface="Arial"/>
              <a:buChar char="⚬"/>
            </a:pPr>
            <a:r>
              <a:rPr lang="en-US" sz="2100">
                <a:solidFill>
                  <a:srgbClr val="343D63"/>
                </a:solidFill>
                <a:latin typeface="TDTD순고딕"/>
                <a:ea typeface="TDTD순고딕"/>
                <a:cs typeface="TDTD순고딕"/>
                <a:sym typeface="TDTD순고딕"/>
              </a:rPr>
              <a:t>VecNormalize 적용</a:t>
            </a:r>
          </a:p>
          <a:p>
            <a:pPr marL="1360170" lvl="3" indent="-340042" algn="l">
              <a:lnSpc>
                <a:spcPts val="2940"/>
              </a:lnSpc>
              <a:buFont typeface="Arial"/>
              <a:buChar char="￭"/>
            </a:pPr>
            <a:r>
              <a:rPr lang="en-US" sz="2100">
                <a:solidFill>
                  <a:srgbClr val="343D63"/>
                </a:solidFill>
                <a:latin typeface="TDTD순고딕"/>
                <a:ea typeface="TDTD순고딕"/>
                <a:cs typeface="TDTD순고딕"/>
                <a:sym typeface="TDTD순고딕"/>
              </a:rPr>
              <a:t> 실패 시 -7점, 성공 시 +55점 등 보상의 스케일 차이가 너무 큼 → Critic Network의 Loss 폭발 방지 및 학습 안정화</a:t>
            </a:r>
          </a:p>
          <a:p>
            <a:pPr marL="906780" lvl="2" indent="-302260" algn="l">
              <a:lnSpc>
                <a:spcPts val="2940"/>
              </a:lnSpc>
              <a:buFont typeface="Arial"/>
              <a:buChar char="⚬"/>
            </a:pPr>
            <a:r>
              <a:rPr lang="en-US" sz="2100">
                <a:solidFill>
                  <a:srgbClr val="343D63"/>
                </a:solidFill>
                <a:latin typeface="TDTD순고딕"/>
                <a:ea typeface="TDTD순고딕"/>
                <a:cs typeface="TDTD순고딕"/>
                <a:sym typeface="TDTD순고딕"/>
              </a:rPr>
              <a:t>Action space normalization</a:t>
            </a:r>
          </a:p>
          <a:p>
            <a:pPr marL="1360170" lvl="3" indent="-340042" algn="l">
              <a:lnSpc>
                <a:spcPts val="2940"/>
              </a:lnSpc>
              <a:buFont typeface="Arial"/>
              <a:buChar char="￭"/>
            </a:pPr>
            <a:r>
              <a:rPr lang="en-US" sz="2100">
                <a:solidFill>
                  <a:srgbClr val="343D63"/>
                </a:solidFill>
                <a:latin typeface="TDTD순고딕"/>
                <a:ea typeface="TDTD순고딕"/>
                <a:cs typeface="TDTD순고딕"/>
                <a:sym typeface="TDTD순고딕"/>
              </a:rPr>
              <a:t>힘 / 각도 : [-1.0, 1.0]</a:t>
            </a:r>
          </a:p>
        </p:txBody>
      </p:sp>
      <p:grpSp>
        <p:nvGrpSpPr>
          <p:cNvPr id="32" name="Group 32"/>
          <p:cNvGrpSpPr/>
          <p:nvPr/>
        </p:nvGrpSpPr>
        <p:grpSpPr>
          <a:xfrm>
            <a:off x="8215538" y="200151"/>
            <a:ext cx="1856924" cy="928439"/>
            <a:chOff x="0" y="0"/>
            <a:chExt cx="2475899" cy="1237919"/>
          </a:xfrm>
        </p:grpSpPr>
        <p:grpSp>
          <p:nvGrpSpPr>
            <p:cNvPr id="33" name="Group 33"/>
            <p:cNvGrpSpPr/>
            <p:nvPr/>
          </p:nvGrpSpPr>
          <p:grpSpPr>
            <a:xfrm>
              <a:off x="978382" y="0"/>
              <a:ext cx="505122" cy="402903"/>
              <a:chOff x="0" y="0"/>
              <a:chExt cx="364681" cy="290882"/>
            </a:xfrm>
          </p:grpSpPr>
          <p:sp>
            <p:nvSpPr>
              <p:cNvPr id="34" name="Freeform 34"/>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35" name="TextBox 35"/>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36" name="Group 36"/>
            <p:cNvGrpSpPr/>
            <p:nvPr/>
          </p:nvGrpSpPr>
          <p:grpSpPr>
            <a:xfrm>
              <a:off x="843786" y="220390"/>
              <a:ext cx="776592" cy="747286"/>
              <a:chOff x="0" y="0"/>
              <a:chExt cx="560673" cy="539515"/>
            </a:xfrm>
          </p:grpSpPr>
          <p:sp>
            <p:nvSpPr>
              <p:cNvPr id="37" name="Freeform 37"/>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38" name="TextBox 38"/>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39" name="Group 39"/>
            <p:cNvGrpSpPr/>
            <p:nvPr/>
          </p:nvGrpSpPr>
          <p:grpSpPr>
            <a:xfrm rot="-2700000">
              <a:off x="751131" y="771112"/>
              <a:ext cx="218108" cy="73231"/>
              <a:chOff x="0" y="0"/>
              <a:chExt cx="157466" cy="52870"/>
            </a:xfrm>
          </p:grpSpPr>
          <p:sp>
            <p:nvSpPr>
              <p:cNvPr id="40" name="Freeform 40"/>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41" name="TextBox 41"/>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42" name="Group 42"/>
            <p:cNvGrpSpPr/>
            <p:nvPr/>
          </p:nvGrpSpPr>
          <p:grpSpPr>
            <a:xfrm>
              <a:off x="860610" y="236370"/>
              <a:ext cx="741846" cy="814932"/>
              <a:chOff x="0" y="0"/>
              <a:chExt cx="535588" cy="588354"/>
            </a:xfrm>
          </p:grpSpPr>
          <p:sp>
            <p:nvSpPr>
              <p:cNvPr id="43" name="Freeform 43"/>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44" name="TextBox 44"/>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45" name="Group 45"/>
            <p:cNvGrpSpPr/>
            <p:nvPr/>
          </p:nvGrpSpPr>
          <p:grpSpPr>
            <a:xfrm>
              <a:off x="0" y="806705"/>
              <a:ext cx="2475899" cy="402215"/>
              <a:chOff x="0" y="0"/>
              <a:chExt cx="1787516" cy="290386"/>
            </a:xfrm>
          </p:grpSpPr>
          <p:sp>
            <p:nvSpPr>
              <p:cNvPr id="46" name="Freeform 46"/>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47" name="TextBox 47"/>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48" name="Group 48"/>
            <p:cNvGrpSpPr/>
            <p:nvPr/>
          </p:nvGrpSpPr>
          <p:grpSpPr>
            <a:xfrm>
              <a:off x="990591" y="23206"/>
              <a:ext cx="481884" cy="426329"/>
              <a:chOff x="0" y="0"/>
              <a:chExt cx="347904" cy="307795"/>
            </a:xfrm>
          </p:grpSpPr>
          <p:sp>
            <p:nvSpPr>
              <p:cNvPr id="49" name="Freeform 49"/>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50" name="TextBox 50"/>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51" name="Group 51"/>
            <p:cNvGrpSpPr/>
            <p:nvPr/>
          </p:nvGrpSpPr>
          <p:grpSpPr>
            <a:xfrm>
              <a:off x="0" y="998793"/>
              <a:ext cx="2475899" cy="123219"/>
              <a:chOff x="0" y="0"/>
              <a:chExt cx="1787516" cy="88960"/>
            </a:xfrm>
          </p:grpSpPr>
          <p:sp>
            <p:nvSpPr>
              <p:cNvPr id="52" name="Freeform 52"/>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53" name="TextBox 53"/>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54" name="Group 54"/>
            <p:cNvGrpSpPr/>
            <p:nvPr/>
          </p:nvGrpSpPr>
          <p:grpSpPr>
            <a:xfrm>
              <a:off x="0" y="1078685"/>
              <a:ext cx="2475899" cy="150937"/>
              <a:chOff x="0" y="0"/>
              <a:chExt cx="1787516" cy="108971"/>
            </a:xfrm>
          </p:grpSpPr>
          <p:sp>
            <p:nvSpPr>
              <p:cNvPr id="55" name="Freeform 55"/>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56" name="TextBox 56"/>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57" name="AutoShape 57"/>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58" name="AutoShape 58"/>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59" name="AutoShape 59"/>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60" name="Group 60"/>
            <p:cNvGrpSpPr/>
            <p:nvPr/>
          </p:nvGrpSpPr>
          <p:grpSpPr>
            <a:xfrm>
              <a:off x="0" y="1191546"/>
              <a:ext cx="2475899" cy="17374"/>
              <a:chOff x="0" y="0"/>
              <a:chExt cx="1787516" cy="12543"/>
            </a:xfrm>
          </p:grpSpPr>
          <p:sp>
            <p:nvSpPr>
              <p:cNvPr id="61" name="Freeform 61"/>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62" name="TextBox 62"/>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63" name="Group 63"/>
            <p:cNvGrpSpPr/>
            <p:nvPr/>
          </p:nvGrpSpPr>
          <p:grpSpPr>
            <a:xfrm rot="2700000">
              <a:off x="1512342" y="779290"/>
              <a:ext cx="234463" cy="56875"/>
              <a:chOff x="0" y="0"/>
              <a:chExt cx="169275" cy="41062"/>
            </a:xfrm>
          </p:grpSpPr>
          <p:sp>
            <p:nvSpPr>
              <p:cNvPr id="64" name="Freeform 64"/>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65" name="TextBox 65"/>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66" name="Group 66"/>
            <p:cNvGrpSpPr/>
            <p:nvPr/>
          </p:nvGrpSpPr>
          <p:grpSpPr>
            <a:xfrm>
              <a:off x="0" y="1186918"/>
              <a:ext cx="2475899" cy="51001"/>
              <a:chOff x="0" y="0"/>
              <a:chExt cx="1787516" cy="36821"/>
            </a:xfrm>
          </p:grpSpPr>
          <p:sp>
            <p:nvSpPr>
              <p:cNvPr id="67" name="Freeform 67"/>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68" name="TextBox 68"/>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69" name="Group 69"/>
            <p:cNvGrpSpPr/>
            <p:nvPr/>
          </p:nvGrpSpPr>
          <p:grpSpPr>
            <a:xfrm>
              <a:off x="1605779" y="599360"/>
              <a:ext cx="47588" cy="159157"/>
              <a:chOff x="0" y="0"/>
              <a:chExt cx="243028" cy="812800"/>
            </a:xfrm>
          </p:grpSpPr>
          <p:sp>
            <p:nvSpPr>
              <p:cNvPr id="70" name="Freeform 70"/>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1" name="TextBox 71"/>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72" name="Group 72"/>
            <p:cNvGrpSpPr/>
            <p:nvPr/>
          </p:nvGrpSpPr>
          <p:grpSpPr>
            <a:xfrm>
              <a:off x="1151630" y="109289"/>
              <a:ext cx="183597" cy="174561"/>
              <a:chOff x="0" y="0"/>
              <a:chExt cx="870813" cy="827953"/>
            </a:xfrm>
          </p:grpSpPr>
          <p:sp>
            <p:nvSpPr>
              <p:cNvPr id="73" name="Freeform 73"/>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74" name="TextBox 74"/>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75" name="Group 75"/>
            <p:cNvGrpSpPr/>
            <p:nvPr/>
          </p:nvGrpSpPr>
          <p:grpSpPr>
            <a:xfrm>
              <a:off x="1139145" y="118432"/>
              <a:ext cx="183597" cy="171366"/>
              <a:chOff x="0" y="0"/>
              <a:chExt cx="870813" cy="812800"/>
            </a:xfrm>
          </p:grpSpPr>
          <p:sp>
            <p:nvSpPr>
              <p:cNvPr id="76" name="Freeform 76"/>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77" name="TextBox 77"/>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78" name="Group 78"/>
            <p:cNvGrpSpPr/>
            <p:nvPr/>
          </p:nvGrpSpPr>
          <p:grpSpPr>
            <a:xfrm>
              <a:off x="813022" y="586554"/>
              <a:ext cx="47588" cy="159157"/>
              <a:chOff x="0" y="0"/>
              <a:chExt cx="243028" cy="812800"/>
            </a:xfrm>
          </p:grpSpPr>
          <p:sp>
            <p:nvSpPr>
              <p:cNvPr id="79" name="Freeform 79"/>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0" name="TextBox 80"/>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81" name="TextBox 81"/>
          <p:cNvSpPr txBox="1"/>
          <p:nvPr/>
        </p:nvSpPr>
        <p:spPr>
          <a:xfrm>
            <a:off x="1776878" y="4838480"/>
            <a:ext cx="14781159" cy="36573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구현 : Python Gymnasium 인터페이스, Stable Baseline3 / Pytorch 프레임워크, PyGame (렌더링), Pymunk (물리 엔진).</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1776878" y="3828413"/>
            <a:ext cx="4369780" cy="5104257"/>
            <a:chOff x="0" y="0"/>
            <a:chExt cx="1165577" cy="1361488"/>
          </a:xfrm>
        </p:grpSpPr>
        <p:sp>
          <p:nvSpPr>
            <p:cNvPr id="22" name="Freeform 22"/>
            <p:cNvSpPr/>
            <p:nvPr/>
          </p:nvSpPr>
          <p:spPr>
            <a:xfrm>
              <a:off x="0" y="0"/>
              <a:ext cx="1165577" cy="1361488"/>
            </a:xfrm>
            <a:custGeom>
              <a:avLst/>
              <a:gdLst/>
              <a:ahLst/>
              <a:cxnLst/>
              <a:rect l="l" t="t" r="r" b="b"/>
              <a:pathLst>
                <a:path w="1165577" h="1361488">
                  <a:moveTo>
                    <a:pt x="0" y="0"/>
                  </a:moveTo>
                  <a:lnTo>
                    <a:pt x="1165577" y="0"/>
                  </a:lnTo>
                  <a:lnTo>
                    <a:pt x="1165577" y="1361488"/>
                  </a:lnTo>
                  <a:lnTo>
                    <a:pt x="0" y="1361488"/>
                  </a:lnTo>
                  <a:close/>
                </a:path>
              </a:pathLst>
            </a:custGeom>
            <a:solidFill>
              <a:srgbClr val="FFFFFF"/>
            </a:solidFill>
            <a:ln w="9525" cap="sq">
              <a:solidFill>
                <a:srgbClr val="343D63"/>
              </a:solidFill>
              <a:prstDash val="solid"/>
              <a:miter/>
            </a:ln>
          </p:spPr>
          <p:txBody>
            <a:bodyPr/>
            <a:lstStyle/>
            <a:p>
              <a:endParaRPr lang="ko-KR" altLang="en-US"/>
            </a:p>
          </p:txBody>
        </p:sp>
        <p:sp>
          <p:nvSpPr>
            <p:cNvPr id="23" name="TextBox 23"/>
            <p:cNvSpPr txBox="1"/>
            <p:nvPr/>
          </p:nvSpPr>
          <p:spPr>
            <a:xfrm>
              <a:off x="0" y="-47625"/>
              <a:ext cx="1165577" cy="1409113"/>
            </a:xfrm>
            <a:prstGeom prst="rect">
              <a:avLst/>
            </a:prstGeom>
          </p:spPr>
          <p:txBody>
            <a:bodyPr lIns="50800" tIns="50800" rIns="50800" bIns="50800" rtlCol="0" anchor="ctr"/>
            <a:lstStyle/>
            <a:p>
              <a:pPr algn="ctr">
                <a:lnSpc>
                  <a:spcPts val="2940"/>
                </a:lnSpc>
              </a:pPr>
              <a:endParaRPr/>
            </a:p>
          </p:txBody>
        </p:sp>
      </p:grpSp>
      <p:grpSp>
        <p:nvGrpSpPr>
          <p:cNvPr id="24" name="Group 24"/>
          <p:cNvGrpSpPr/>
          <p:nvPr/>
        </p:nvGrpSpPr>
        <p:grpSpPr>
          <a:xfrm>
            <a:off x="1777478" y="2969799"/>
            <a:ext cx="4369780" cy="702845"/>
            <a:chOff x="0" y="0"/>
            <a:chExt cx="1165577" cy="187474"/>
          </a:xfrm>
        </p:grpSpPr>
        <p:sp>
          <p:nvSpPr>
            <p:cNvPr id="25" name="Freeform 25"/>
            <p:cNvSpPr/>
            <p:nvPr/>
          </p:nvSpPr>
          <p:spPr>
            <a:xfrm>
              <a:off x="0" y="0"/>
              <a:ext cx="1165577" cy="187474"/>
            </a:xfrm>
            <a:custGeom>
              <a:avLst/>
              <a:gdLst/>
              <a:ahLst/>
              <a:cxnLst/>
              <a:rect l="l" t="t" r="r" b="b"/>
              <a:pathLst>
                <a:path w="1165577" h="187474">
                  <a:moveTo>
                    <a:pt x="0" y="0"/>
                  </a:moveTo>
                  <a:lnTo>
                    <a:pt x="1165577" y="0"/>
                  </a:lnTo>
                  <a:lnTo>
                    <a:pt x="1165577" y="187474"/>
                  </a:lnTo>
                  <a:lnTo>
                    <a:pt x="0" y="187474"/>
                  </a:lnTo>
                  <a:close/>
                </a:path>
              </a:pathLst>
            </a:custGeom>
            <a:solidFill>
              <a:srgbClr val="BEC3DB"/>
            </a:solidFill>
            <a:ln w="9525" cap="sq">
              <a:solidFill>
                <a:srgbClr val="343D63"/>
              </a:solidFill>
              <a:prstDash val="solid"/>
              <a:miter/>
            </a:ln>
          </p:spPr>
          <p:txBody>
            <a:bodyPr/>
            <a:lstStyle/>
            <a:p>
              <a:endParaRPr lang="ko-KR" altLang="en-US"/>
            </a:p>
          </p:txBody>
        </p:sp>
        <p:sp>
          <p:nvSpPr>
            <p:cNvPr id="26" name="TextBox 26"/>
            <p:cNvSpPr txBox="1"/>
            <p:nvPr/>
          </p:nvSpPr>
          <p:spPr>
            <a:xfrm>
              <a:off x="0" y="-47625"/>
              <a:ext cx="1165577" cy="235099"/>
            </a:xfrm>
            <a:prstGeom prst="rect">
              <a:avLst/>
            </a:prstGeom>
          </p:spPr>
          <p:txBody>
            <a:bodyPr lIns="50800" tIns="50800" rIns="50800" bIns="50800" rtlCol="0" anchor="ctr"/>
            <a:lstStyle/>
            <a:p>
              <a:pPr algn="ctr">
                <a:lnSpc>
                  <a:spcPts val="3079"/>
                </a:lnSpc>
              </a:pPr>
              <a:endParaRPr/>
            </a:p>
          </p:txBody>
        </p:sp>
      </p:grpSp>
      <p:sp>
        <p:nvSpPr>
          <p:cNvPr id="27" name="TextBox 27"/>
          <p:cNvSpPr txBox="1"/>
          <p:nvPr/>
        </p:nvSpPr>
        <p:spPr>
          <a:xfrm>
            <a:off x="1243131" y="1496599"/>
            <a:ext cx="1337285" cy="104775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03</a:t>
            </a:r>
          </a:p>
        </p:txBody>
      </p:sp>
      <p:sp>
        <p:nvSpPr>
          <p:cNvPr id="28" name="TextBox 28"/>
          <p:cNvSpPr txBox="1"/>
          <p:nvPr/>
        </p:nvSpPr>
        <p:spPr>
          <a:xfrm>
            <a:off x="2580416" y="1414049"/>
            <a:ext cx="611027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환경 세팅</a:t>
            </a:r>
          </a:p>
        </p:txBody>
      </p:sp>
      <p:sp>
        <p:nvSpPr>
          <p:cNvPr id="29" name="TextBox 29"/>
          <p:cNvSpPr txBox="1"/>
          <p:nvPr/>
        </p:nvSpPr>
        <p:spPr>
          <a:xfrm>
            <a:off x="2584831" y="3033530"/>
            <a:ext cx="2755073" cy="523900"/>
          </a:xfrm>
          <a:prstGeom prst="rect">
            <a:avLst/>
          </a:prstGeom>
        </p:spPr>
        <p:txBody>
          <a:bodyPr lIns="0" tIns="0" rIns="0" bIns="0" rtlCol="0" anchor="t">
            <a:spAutoFit/>
          </a:bodyPr>
          <a:lstStyle/>
          <a:p>
            <a:pPr algn="ctr">
              <a:lnSpc>
                <a:spcPts val="4200"/>
              </a:lnSpc>
            </a:pPr>
            <a:r>
              <a:rPr lang="en-US" sz="3000" b="1">
                <a:solidFill>
                  <a:srgbClr val="3D4569"/>
                </a:solidFill>
                <a:latin typeface="TDTD순고딕 Bold"/>
                <a:ea typeface="TDTD순고딕 Bold"/>
                <a:cs typeface="TDTD순고딕 Bold"/>
                <a:sym typeface="TDTD순고딕 Bold"/>
              </a:rPr>
              <a:t>초기 설정</a:t>
            </a:r>
          </a:p>
        </p:txBody>
      </p:sp>
      <p:sp>
        <p:nvSpPr>
          <p:cNvPr id="30" name="TextBox 30"/>
          <p:cNvSpPr txBox="1"/>
          <p:nvPr/>
        </p:nvSpPr>
        <p:spPr>
          <a:xfrm>
            <a:off x="1777478" y="3939345"/>
            <a:ext cx="3453807" cy="36573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무작위 배치에서 시작 </a:t>
            </a:r>
          </a:p>
        </p:txBody>
      </p:sp>
      <p:sp>
        <p:nvSpPr>
          <p:cNvPr id="31" name="TextBox 31"/>
          <p:cNvSpPr txBox="1"/>
          <p:nvPr/>
        </p:nvSpPr>
        <p:spPr>
          <a:xfrm>
            <a:off x="1777478" y="4780477"/>
            <a:ext cx="3990796" cy="2222986"/>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Reward 설정 </a:t>
            </a:r>
          </a:p>
          <a:p>
            <a:pPr marL="906780" lvl="2" indent="-302260" algn="l">
              <a:lnSpc>
                <a:spcPts val="2940"/>
              </a:lnSpc>
              <a:buFont typeface="Arial"/>
              <a:buChar char="⚬"/>
            </a:pPr>
            <a:r>
              <a:rPr lang="en-US" sz="2100">
                <a:solidFill>
                  <a:srgbClr val="343D63"/>
                </a:solidFill>
                <a:latin typeface="TDTD순고딕"/>
                <a:ea typeface="TDTD순고딕"/>
                <a:cs typeface="TDTD순고딕"/>
                <a:sym typeface="TDTD순고딕"/>
              </a:rPr>
              <a:t>맞힌 공 0개 → -10</a:t>
            </a:r>
          </a:p>
          <a:p>
            <a:pPr marL="906780" lvl="2" indent="-302260" algn="l">
              <a:lnSpc>
                <a:spcPts val="2940"/>
              </a:lnSpc>
              <a:buFont typeface="Arial"/>
              <a:buChar char="⚬"/>
            </a:pPr>
            <a:r>
              <a:rPr lang="en-US" sz="2100">
                <a:solidFill>
                  <a:srgbClr val="343D63"/>
                </a:solidFill>
                <a:latin typeface="TDTD순고딕"/>
                <a:ea typeface="TDTD순고딕"/>
                <a:cs typeface="TDTD순고딕"/>
                <a:sym typeface="TDTD순고딕"/>
              </a:rPr>
              <a:t>맞힌 공 1개 → 0</a:t>
            </a:r>
          </a:p>
          <a:p>
            <a:pPr marL="906780" lvl="2" indent="-302260" algn="l">
              <a:lnSpc>
                <a:spcPts val="2940"/>
              </a:lnSpc>
              <a:buFont typeface="Arial"/>
              <a:buChar char="⚬"/>
            </a:pPr>
            <a:r>
              <a:rPr lang="en-US" sz="2100">
                <a:solidFill>
                  <a:srgbClr val="343D63"/>
                </a:solidFill>
                <a:latin typeface="TDTD순고딕"/>
                <a:ea typeface="TDTD순고딕"/>
                <a:cs typeface="TDTD순고딕"/>
                <a:sym typeface="TDTD순고딕"/>
              </a:rPr>
              <a:t>맞힌 공 2개 :</a:t>
            </a:r>
          </a:p>
          <a:p>
            <a:pPr marL="1360170" lvl="3" indent="-340042" algn="l">
              <a:lnSpc>
                <a:spcPts val="2940"/>
              </a:lnSpc>
              <a:buFont typeface="Arial"/>
              <a:buChar char="￭"/>
            </a:pPr>
            <a:r>
              <a:rPr lang="en-US" sz="2100">
                <a:solidFill>
                  <a:srgbClr val="343D63"/>
                </a:solidFill>
                <a:latin typeface="TDTD순고딕"/>
                <a:ea typeface="TDTD순고딕"/>
                <a:cs typeface="TDTD순고딕"/>
                <a:sym typeface="TDTD순고딕"/>
              </a:rPr>
              <a:t>3쿠션 이상 → +100</a:t>
            </a:r>
          </a:p>
          <a:p>
            <a:pPr marL="1360170" lvl="3" indent="-340042" algn="l">
              <a:lnSpc>
                <a:spcPts val="2940"/>
              </a:lnSpc>
              <a:buFont typeface="Arial"/>
              <a:buChar char="￭"/>
            </a:pPr>
            <a:r>
              <a:rPr lang="en-US" sz="2100">
                <a:solidFill>
                  <a:srgbClr val="343D63"/>
                </a:solidFill>
                <a:latin typeface="TDTD순고딕"/>
                <a:ea typeface="TDTD순고딕"/>
                <a:cs typeface="TDTD순고딕"/>
                <a:sym typeface="TDTD순고딕"/>
              </a:rPr>
              <a:t>3쿠션 미만 → +10</a:t>
            </a:r>
          </a:p>
        </p:txBody>
      </p:sp>
      <p:sp>
        <p:nvSpPr>
          <p:cNvPr id="32" name="TextBox 32"/>
          <p:cNvSpPr txBox="1"/>
          <p:nvPr/>
        </p:nvSpPr>
        <p:spPr>
          <a:xfrm>
            <a:off x="1777478" y="7538730"/>
            <a:ext cx="3453807" cy="73718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Table size : 800*400  Ball size : 10</a:t>
            </a:r>
          </a:p>
        </p:txBody>
      </p:sp>
      <p:grpSp>
        <p:nvGrpSpPr>
          <p:cNvPr id="33" name="Group 33"/>
          <p:cNvGrpSpPr/>
          <p:nvPr/>
        </p:nvGrpSpPr>
        <p:grpSpPr>
          <a:xfrm>
            <a:off x="1777478" y="8435923"/>
            <a:ext cx="4232217" cy="318110"/>
            <a:chOff x="0" y="0"/>
            <a:chExt cx="5642955" cy="424147"/>
          </a:xfrm>
        </p:grpSpPr>
        <p:pic>
          <p:nvPicPr>
            <p:cNvPr id="34" name="Picture 34"/>
            <p:cNvPicPr>
              <a:picLocks noChangeAspect="1"/>
            </p:cNvPicPr>
            <p:nvPr/>
          </p:nvPicPr>
          <p:blipFill>
            <a:blip r:embed="rId4"/>
            <a:stretch>
              <a:fillRect/>
            </a:stretch>
          </p:blipFill>
          <p:spPr>
            <a:xfrm>
              <a:off x="1102646" y="-294037"/>
              <a:ext cx="3528445" cy="980803"/>
            </a:xfrm>
            <a:prstGeom prst="rect">
              <a:avLst/>
            </a:prstGeom>
          </p:spPr>
        </p:pic>
        <p:sp>
          <p:nvSpPr>
            <p:cNvPr id="35" name="TextBox 35"/>
            <p:cNvSpPr txBox="1"/>
            <p:nvPr/>
          </p:nvSpPr>
          <p:spPr>
            <a:xfrm>
              <a:off x="0" y="-47625"/>
              <a:ext cx="1863733" cy="471772"/>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D4569"/>
                  </a:solidFill>
                  <a:latin typeface="TDTD순고딕"/>
                  <a:ea typeface="TDTD순고딕"/>
                  <a:cs typeface="TDTD순고딕"/>
                  <a:sym typeface="TDTD순고딕"/>
                </a:rPr>
                <a:t>avg:</a:t>
              </a:r>
            </a:p>
          </p:txBody>
        </p:sp>
        <p:sp>
          <p:nvSpPr>
            <p:cNvPr id="36" name="TextBox 36"/>
            <p:cNvSpPr txBox="1"/>
            <p:nvPr/>
          </p:nvSpPr>
          <p:spPr>
            <a:xfrm>
              <a:off x="4365845" y="2951"/>
              <a:ext cx="1277111" cy="310929"/>
            </a:xfrm>
            <a:prstGeom prst="rect">
              <a:avLst/>
            </a:prstGeom>
          </p:spPr>
          <p:txBody>
            <a:bodyPr lIns="0" tIns="0" rIns="0" bIns="0" rtlCol="0" anchor="t">
              <a:spAutoFit/>
            </a:bodyPr>
            <a:lstStyle/>
            <a:p>
              <a:pPr algn="ctr">
                <a:lnSpc>
                  <a:spcPts val="1979"/>
                </a:lnSpc>
                <a:spcBef>
                  <a:spcPct val="0"/>
                </a:spcBef>
              </a:pPr>
              <a:r>
                <a:rPr lang="en-US" sz="1413">
                  <a:solidFill>
                    <a:srgbClr val="F40606"/>
                  </a:solidFill>
                  <a:latin typeface="TDTD순고딕"/>
                  <a:ea typeface="TDTD순고딕"/>
                  <a:cs typeface="TDTD순고딕"/>
                  <a:sym typeface="TDTD순고딕"/>
                </a:rPr>
                <a:t>(0.1% 미만)</a:t>
              </a:r>
            </a:p>
          </p:txBody>
        </p:sp>
      </p:grpSp>
      <p:grpSp>
        <p:nvGrpSpPr>
          <p:cNvPr id="37" name="Group 37"/>
          <p:cNvGrpSpPr/>
          <p:nvPr/>
        </p:nvGrpSpPr>
        <p:grpSpPr>
          <a:xfrm>
            <a:off x="6194282" y="5226424"/>
            <a:ext cx="717803" cy="565652"/>
            <a:chOff x="0" y="0"/>
            <a:chExt cx="957071" cy="754203"/>
          </a:xfrm>
        </p:grpSpPr>
        <p:sp>
          <p:nvSpPr>
            <p:cNvPr id="38" name="Freeform 38"/>
            <p:cNvSpPr/>
            <p:nvPr/>
          </p:nvSpPr>
          <p:spPr>
            <a:xfrm rot="-5400000">
              <a:off x="-141927" y="141927"/>
              <a:ext cx="754203" cy="470348"/>
            </a:xfrm>
            <a:custGeom>
              <a:avLst/>
              <a:gdLst/>
              <a:ahLst/>
              <a:cxnLst/>
              <a:rect l="l" t="t" r="r" b="b"/>
              <a:pathLst>
                <a:path w="754203" h="470348">
                  <a:moveTo>
                    <a:pt x="0" y="0"/>
                  </a:moveTo>
                  <a:lnTo>
                    <a:pt x="754202" y="0"/>
                  </a:lnTo>
                  <a:lnTo>
                    <a:pt x="754202" y="470348"/>
                  </a:lnTo>
                  <a:lnTo>
                    <a:pt x="0" y="4703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39" name="Freeform 39"/>
            <p:cNvSpPr/>
            <p:nvPr/>
          </p:nvSpPr>
          <p:spPr>
            <a:xfrm rot="-5400000">
              <a:off x="101434"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40" name="Freeform 40"/>
            <p:cNvSpPr/>
            <p:nvPr/>
          </p:nvSpPr>
          <p:spPr>
            <a:xfrm rot="-5400000">
              <a:off x="344795"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grpSp>
      <p:grpSp>
        <p:nvGrpSpPr>
          <p:cNvPr id="41" name="Group 41"/>
          <p:cNvGrpSpPr/>
          <p:nvPr/>
        </p:nvGrpSpPr>
        <p:grpSpPr>
          <a:xfrm>
            <a:off x="6959110" y="3828413"/>
            <a:ext cx="4369780" cy="5104257"/>
            <a:chOff x="0" y="0"/>
            <a:chExt cx="1165577" cy="1361488"/>
          </a:xfrm>
        </p:grpSpPr>
        <p:sp>
          <p:nvSpPr>
            <p:cNvPr id="42" name="Freeform 42"/>
            <p:cNvSpPr/>
            <p:nvPr/>
          </p:nvSpPr>
          <p:spPr>
            <a:xfrm>
              <a:off x="0" y="0"/>
              <a:ext cx="1165577" cy="1361488"/>
            </a:xfrm>
            <a:custGeom>
              <a:avLst/>
              <a:gdLst/>
              <a:ahLst/>
              <a:cxnLst/>
              <a:rect l="l" t="t" r="r" b="b"/>
              <a:pathLst>
                <a:path w="1165577" h="1361488">
                  <a:moveTo>
                    <a:pt x="0" y="0"/>
                  </a:moveTo>
                  <a:lnTo>
                    <a:pt x="1165577" y="0"/>
                  </a:lnTo>
                  <a:lnTo>
                    <a:pt x="1165577" y="1361488"/>
                  </a:lnTo>
                  <a:lnTo>
                    <a:pt x="0" y="1361488"/>
                  </a:lnTo>
                  <a:close/>
                </a:path>
              </a:pathLst>
            </a:custGeom>
            <a:solidFill>
              <a:srgbClr val="FFFFFF"/>
            </a:solidFill>
            <a:ln w="9525" cap="sq">
              <a:solidFill>
                <a:srgbClr val="343D63"/>
              </a:solidFill>
              <a:prstDash val="solid"/>
              <a:miter/>
            </a:ln>
          </p:spPr>
          <p:txBody>
            <a:bodyPr/>
            <a:lstStyle/>
            <a:p>
              <a:endParaRPr lang="ko-KR" altLang="en-US"/>
            </a:p>
          </p:txBody>
        </p:sp>
        <p:sp>
          <p:nvSpPr>
            <p:cNvPr id="43" name="TextBox 43"/>
            <p:cNvSpPr txBox="1"/>
            <p:nvPr/>
          </p:nvSpPr>
          <p:spPr>
            <a:xfrm>
              <a:off x="0" y="-47625"/>
              <a:ext cx="1165577" cy="1409113"/>
            </a:xfrm>
            <a:prstGeom prst="rect">
              <a:avLst/>
            </a:prstGeom>
          </p:spPr>
          <p:txBody>
            <a:bodyPr lIns="50800" tIns="50800" rIns="50800" bIns="50800" rtlCol="0" anchor="ctr"/>
            <a:lstStyle/>
            <a:p>
              <a:pPr algn="ctr">
                <a:lnSpc>
                  <a:spcPts val="2940"/>
                </a:lnSpc>
              </a:pPr>
              <a:endParaRPr/>
            </a:p>
          </p:txBody>
        </p:sp>
      </p:grpSp>
      <p:grpSp>
        <p:nvGrpSpPr>
          <p:cNvPr id="44" name="Group 44"/>
          <p:cNvGrpSpPr/>
          <p:nvPr/>
        </p:nvGrpSpPr>
        <p:grpSpPr>
          <a:xfrm>
            <a:off x="6959110" y="2969799"/>
            <a:ext cx="4369780" cy="702845"/>
            <a:chOff x="0" y="0"/>
            <a:chExt cx="1165577" cy="187474"/>
          </a:xfrm>
        </p:grpSpPr>
        <p:sp>
          <p:nvSpPr>
            <p:cNvPr id="45" name="Freeform 45"/>
            <p:cNvSpPr/>
            <p:nvPr/>
          </p:nvSpPr>
          <p:spPr>
            <a:xfrm>
              <a:off x="0" y="0"/>
              <a:ext cx="1165577" cy="187474"/>
            </a:xfrm>
            <a:custGeom>
              <a:avLst/>
              <a:gdLst/>
              <a:ahLst/>
              <a:cxnLst/>
              <a:rect l="l" t="t" r="r" b="b"/>
              <a:pathLst>
                <a:path w="1165577" h="187474">
                  <a:moveTo>
                    <a:pt x="0" y="0"/>
                  </a:moveTo>
                  <a:lnTo>
                    <a:pt x="1165577" y="0"/>
                  </a:lnTo>
                  <a:lnTo>
                    <a:pt x="1165577" y="187474"/>
                  </a:lnTo>
                  <a:lnTo>
                    <a:pt x="0" y="187474"/>
                  </a:lnTo>
                  <a:close/>
                </a:path>
              </a:pathLst>
            </a:custGeom>
            <a:solidFill>
              <a:srgbClr val="9BA0BB"/>
            </a:solidFill>
            <a:ln w="9525" cap="sq">
              <a:solidFill>
                <a:srgbClr val="343D63"/>
              </a:solidFill>
              <a:prstDash val="solid"/>
              <a:miter/>
            </a:ln>
          </p:spPr>
          <p:txBody>
            <a:bodyPr/>
            <a:lstStyle/>
            <a:p>
              <a:endParaRPr lang="ko-KR" altLang="en-US"/>
            </a:p>
          </p:txBody>
        </p:sp>
        <p:sp>
          <p:nvSpPr>
            <p:cNvPr id="46" name="TextBox 46"/>
            <p:cNvSpPr txBox="1"/>
            <p:nvPr/>
          </p:nvSpPr>
          <p:spPr>
            <a:xfrm>
              <a:off x="0" y="-47625"/>
              <a:ext cx="1165577" cy="235099"/>
            </a:xfrm>
            <a:prstGeom prst="rect">
              <a:avLst/>
            </a:prstGeom>
          </p:spPr>
          <p:txBody>
            <a:bodyPr lIns="50800" tIns="50800" rIns="50800" bIns="50800" rtlCol="0" anchor="ctr"/>
            <a:lstStyle/>
            <a:p>
              <a:pPr algn="ctr">
                <a:lnSpc>
                  <a:spcPts val="3079"/>
                </a:lnSpc>
              </a:pPr>
              <a:endParaRPr/>
            </a:p>
          </p:txBody>
        </p:sp>
      </p:grpSp>
      <p:sp>
        <p:nvSpPr>
          <p:cNvPr id="47" name="TextBox 47"/>
          <p:cNvSpPr txBox="1"/>
          <p:nvPr/>
        </p:nvSpPr>
        <p:spPr>
          <a:xfrm>
            <a:off x="7530698" y="3033530"/>
            <a:ext cx="3226605" cy="523900"/>
          </a:xfrm>
          <a:prstGeom prst="rect">
            <a:avLst/>
          </a:prstGeom>
        </p:spPr>
        <p:txBody>
          <a:bodyPr lIns="0" tIns="0" rIns="0" bIns="0" rtlCol="0" anchor="t">
            <a:spAutoFit/>
          </a:bodyPr>
          <a:lstStyle/>
          <a:p>
            <a:pPr algn="ctr">
              <a:lnSpc>
                <a:spcPts val="4200"/>
              </a:lnSpc>
            </a:pPr>
            <a:r>
              <a:rPr lang="en-US" sz="3000" b="1">
                <a:solidFill>
                  <a:srgbClr val="FFFFFF"/>
                </a:solidFill>
                <a:latin typeface="TDTD순고딕 Bold"/>
                <a:ea typeface="TDTD순고딕 Bold"/>
                <a:cs typeface="TDTD순고딕 Bold"/>
                <a:sym typeface="TDTD순고딕 Bold"/>
              </a:rPr>
              <a:t>실험 과정</a:t>
            </a:r>
          </a:p>
        </p:txBody>
      </p:sp>
      <p:sp>
        <p:nvSpPr>
          <p:cNvPr id="48" name="TextBox 48"/>
          <p:cNvSpPr txBox="1"/>
          <p:nvPr/>
        </p:nvSpPr>
        <p:spPr>
          <a:xfrm>
            <a:off x="6968635" y="3939345"/>
            <a:ext cx="4588423" cy="36573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3쿠션의 기본 배치 5가지 배치</a:t>
            </a:r>
          </a:p>
        </p:txBody>
      </p:sp>
      <p:sp>
        <p:nvSpPr>
          <p:cNvPr id="49" name="TextBox 49"/>
          <p:cNvSpPr txBox="1"/>
          <p:nvPr/>
        </p:nvSpPr>
        <p:spPr>
          <a:xfrm>
            <a:off x="6968635" y="5048805"/>
            <a:ext cx="4360255" cy="2965886"/>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Reward 설정 수정 (단계적 학습)</a:t>
            </a:r>
          </a:p>
          <a:p>
            <a:pPr marL="906780" lvl="2" indent="-302260" algn="l">
              <a:lnSpc>
                <a:spcPts val="2940"/>
              </a:lnSpc>
              <a:buFont typeface="Arial"/>
              <a:buChar char="⚬"/>
            </a:pPr>
            <a:r>
              <a:rPr lang="en-US" sz="2100">
                <a:solidFill>
                  <a:srgbClr val="343D63"/>
                </a:solidFill>
                <a:latin typeface="TDTD순고딕"/>
                <a:ea typeface="TDTD순고딕"/>
                <a:cs typeface="TDTD순고딕"/>
                <a:sym typeface="TDTD순고딕"/>
              </a:rPr>
              <a:t>맞힌 공 0개 → -7</a:t>
            </a:r>
          </a:p>
          <a:p>
            <a:pPr marL="1360170" lvl="3" indent="-340042" algn="l">
              <a:lnSpc>
                <a:spcPts val="2940"/>
              </a:lnSpc>
              <a:buFont typeface="Arial"/>
              <a:buChar char="￭"/>
            </a:pPr>
            <a:r>
              <a:rPr lang="en-US" sz="2100">
                <a:solidFill>
                  <a:srgbClr val="343D63"/>
                </a:solidFill>
                <a:latin typeface="TDTD순고딕"/>
                <a:ea typeface="TDTD순고딕"/>
                <a:cs typeface="TDTD순고딕"/>
                <a:sym typeface="TDTD순고딕"/>
              </a:rPr>
              <a:t>1목적구와 거리 점수 추가</a:t>
            </a:r>
          </a:p>
          <a:p>
            <a:pPr marL="906780" lvl="2" indent="-302260" algn="l">
              <a:lnSpc>
                <a:spcPts val="2940"/>
              </a:lnSpc>
              <a:buFont typeface="Arial"/>
              <a:buChar char="⚬"/>
            </a:pPr>
            <a:r>
              <a:rPr lang="en-US" sz="2100">
                <a:solidFill>
                  <a:srgbClr val="343D63"/>
                </a:solidFill>
                <a:latin typeface="TDTD순고딕"/>
                <a:ea typeface="TDTD순고딕"/>
                <a:cs typeface="TDTD순고딕"/>
                <a:sym typeface="TDTD순고딕"/>
              </a:rPr>
              <a:t>맞힌 공 1개 →  +3</a:t>
            </a:r>
          </a:p>
          <a:p>
            <a:pPr marL="1360170" lvl="3" indent="-340042" algn="l">
              <a:lnSpc>
                <a:spcPts val="2940"/>
              </a:lnSpc>
              <a:buFont typeface="Arial"/>
              <a:buChar char="￭"/>
            </a:pPr>
            <a:r>
              <a:rPr lang="en-US" sz="2100">
                <a:solidFill>
                  <a:srgbClr val="343D63"/>
                </a:solidFill>
                <a:latin typeface="TDTD순고딕"/>
                <a:ea typeface="TDTD순고딕"/>
                <a:cs typeface="TDTD순고딕"/>
                <a:sym typeface="TDTD순고딕"/>
              </a:rPr>
              <a:t>쿠션 수 만큼 추가 점수</a:t>
            </a:r>
          </a:p>
          <a:p>
            <a:pPr marL="906780" lvl="2" indent="-302260" algn="l">
              <a:lnSpc>
                <a:spcPts val="2940"/>
              </a:lnSpc>
              <a:buFont typeface="Arial"/>
              <a:buChar char="⚬"/>
            </a:pPr>
            <a:r>
              <a:rPr lang="en-US" sz="2100">
                <a:solidFill>
                  <a:srgbClr val="343D63"/>
                </a:solidFill>
                <a:latin typeface="TDTD순고딕"/>
                <a:ea typeface="TDTD순고딕"/>
                <a:cs typeface="TDTD순고딕"/>
                <a:sym typeface="TDTD순고딕"/>
              </a:rPr>
              <a:t>맞힌 공 2개 :</a:t>
            </a:r>
          </a:p>
          <a:p>
            <a:pPr marL="1360170" lvl="3" indent="-340042" algn="l">
              <a:lnSpc>
                <a:spcPts val="2940"/>
              </a:lnSpc>
              <a:buFont typeface="Arial"/>
              <a:buChar char="￭"/>
            </a:pPr>
            <a:r>
              <a:rPr lang="en-US" sz="2100">
                <a:solidFill>
                  <a:srgbClr val="343D63"/>
                </a:solidFill>
                <a:latin typeface="TDTD순고딕"/>
                <a:ea typeface="TDTD순고딕"/>
                <a:cs typeface="TDTD순고딕"/>
                <a:sym typeface="TDTD순고딕"/>
              </a:rPr>
              <a:t>3쿠션 이상 → +50</a:t>
            </a:r>
          </a:p>
          <a:p>
            <a:pPr marL="1360170" lvl="3" indent="-340042" algn="l">
              <a:lnSpc>
                <a:spcPts val="2940"/>
              </a:lnSpc>
              <a:buFont typeface="Arial"/>
              <a:buChar char="￭"/>
            </a:pPr>
            <a:r>
              <a:rPr lang="en-US" sz="2100">
                <a:solidFill>
                  <a:srgbClr val="343D63"/>
                </a:solidFill>
                <a:latin typeface="TDTD순고딕"/>
                <a:ea typeface="TDTD순고딕"/>
                <a:cs typeface="TDTD순고딕"/>
                <a:sym typeface="TDTD순고딕"/>
              </a:rPr>
              <a:t>3쿠션 미만 → +10</a:t>
            </a:r>
          </a:p>
        </p:txBody>
      </p:sp>
      <p:sp>
        <p:nvSpPr>
          <p:cNvPr id="50" name="TextBox 50"/>
          <p:cNvSpPr txBox="1"/>
          <p:nvPr/>
        </p:nvSpPr>
        <p:spPr>
          <a:xfrm>
            <a:off x="6968635" y="8032113"/>
            <a:ext cx="4588423" cy="358825"/>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343D63"/>
                </a:solidFill>
                <a:latin typeface="TDTD순고딕"/>
                <a:ea typeface="TDTD순고딕"/>
                <a:cs typeface="TDTD순고딕"/>
                <a:sym typeface="TDTD순고딕"/>
              </a:rPr>
              <a:t>쿠션 수 count 3 이하 (보상에 반영)</a:t>
            </a:r>
          </a:p>
        </p:txBody>
      </p:sp>
      <p:grpSp>
        <p:nvGrpSpPr>
          <p:cNvPr id="51" name="Group 51"/>
          <p:cNvGrpSpPr/>
          <p:nvPr/>
        </p:nvGrpSpPr>
        <p:grpSpPr>
          <a:xfrm>
            <a:off x="11376515" y="5184201"/>
            <a:ext cx="717803" cy="565652"/>
            <a:chOff x="0" y="0"/>
            <a:chExt cx="957071" cy="754203"/>
          </a:xfrm>
        </p:grpSpPr>
        <p:sp>
          <p:nvSpPr>
            <p:cNvPr id="52" name="Freeform 52"/>
            <p:cNvSpPr/>
            <p:nvPr/>
          </p:nvSpPr>
          <p:spPr>
            <a:xfrm rot="-5400000">
              <a:off x="-141927" y="141927"/>
              <a:ext cx="754203" cy="470348"/>
            </a:xfrm>
            <a:custGeom>
              <a:avLst/>
              <a:gdLst/>
              <a:ahLst/>
              <a:cxnLst/>
              <a:rect l="l" t="t" r="r" b="b"/>
              <a:pathLst>
                <a:path w="754203" h="470348">
                  <a:moveTo>
                    <a:pt x="0" y="0"/>
                  </a:moveTo>
                  <a:lnTo>
                    <a:pt x="754202" y="0"/>
                  </a:lnTo>
                  <a:lnTo>
                    <a:pt x="754202" y="470348"/>
                  </a:lnTo>
                  <a:lnTo>
                    <a:pt x="0" y="4703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53" name="Freeform 53"/>
            <p:cNvSpPr/>
            <p:nvPr/>
          </p:nvSpPr>
          <p:spPr>
            <a:xfrm rot="-5400000">
              <a:off x="101434"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54" name="Freeform 54"/>
            <p:cNvSpPr/>
            <p:nvPr/>
          </p:nvSpPr>
          <p:spPr>
            <a:xfrm rot="-5400000">
              <a:off x="344795"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grpSp>
      <p:grpSp>
        <p:nvGrpSpPr>
          <p:cNvPr id="55" name="Group 55"/>
          <p:cNvGrpSpPr/>
          <p:nvPr/>
        </p:nvGrpSpPr>
        <p:grpSpPr>
          <a:xfrm>
            <a:off x="12140742" y="3828413"/>
            <a:ext cx="4369780" cy="5104257"/>
            <a:chOff x="0" y="0"/>
            <a:chExt cx="1165577" cy="1361488"/>
          </a:xfrm>
        </p:grpSpPr>
        <p:sp>
          <p:nvSpPr>
            <p:cNvPr id="56" name="Freeform 56"/>
            <p:cNvSpPr/>
            <p:nvPr/>
          </p:nvSpPr>
          <p:spPr>
            <a:xfrm>
              <a:off x="0" y="0"/>
              <a:ext cx="1165577" cy="1361488"/>
            </a:xfrm>
            <a:custGeom>
              <a:avLst/>
              <a:gdLst/>
              <a:ahLst/>
              <a:cxnLst/>
              <a:rect l="l" t="t" r="r" b="b"/>
              <a:pathLst>
                <a:path w="1165577" h="1361488">
                  <a:moveTo>
                    <a:pt x="0" y="0"/>
                  </a:moveTo>
                  <a:lnTo>
                    <a:pt x="1165577" y="0"/>
                  </a:lnTo>
                  <a:lnTo>
                    <a:pt x="1165577" y="1361488"/>
                  </a:lnTo>
                  <a:lnTo>
                    <a:pt x="0" y="1361488"/>
                  </a:lnTo>
                  <a:close/>
                </a:path>
              </a:pathLst>
            </a:custGeom>
            <a:solidFill>
              <a:srgbClr val="FFFFFF"/>
            </a:solidFill>
            <a:ln w="9525" cap="sq">
              <a:solidFill>
                <a:srgbClr val="343D63"/>
              </a:solidFill>
              <a:prstDash val="solid"/>
              <a:miter/>
            </a:ln>
          </p:spPr>
          <p:txBody>
            <a:bodyPr/>
            <a:lstStyle/>
            <a:p>
              <a:endParaRPr lang="ko-KR" altLang="en-US"/>
            </a:p>
          </p:txBody>
        </p:sp>
        <p:sp>
          <p:nvSpPr>
            <p:cNvPr id="57" name="TextBox 57"/>
            <p:cNvSpPr txBox="1"/>
            <p:nvPr/>
          </p:nvSpPr>
          <p:spPr>
            <a:xfrm>
              <a:off x="0" y="-47625"/>
              <a:ext cx="1165577" cy="1409113"/>
            </a:xfrm>
            <a:prstGeom prst="rect">
              <a:avLst/>
            </a:prstGeom>
          </p:spPr>
          <p:txBody>
            <a:bodyPr lIns="50800" tIns="50800" rIns="50800" bIns="50800" rtlCol="0" anchor="ctr"/>
            <a:lstStyle/>
            <a:p>
              <a:pPr algn="ctr">
                <a:lnSpc>
                  <a:spcPts val="2940"/>
                </a:lnSpc>
              </a:pPr>
              <a:endParaRPr/>
            </a:p>
          </p:txBody>
        </p:sp>
      </p:grpSp>
      <p:grpSp>
        <p:nvGrpSpPr>
          <p:cNvPr id="58" name="Group 58"/>
          <p:cNvGrpSpPr/>
          <p:nvPr/>
        </p:nvGrpSpPr>
        <p:grpSpPr>
          <a:xfrm>
            <a:off x="12140742" y="2969799"/>
            <a:ext cx="4369780" cy="702845"/>
            <a:chOff x="0" y="0"/>
            <a:chExt cx="5826373" cy="937127"/>
          </a:xfrm>
        </p:grpSpPr>
        <p:grpSp>
          <p:nvGrpSpPr>
            <p:cNvPr id="59" name="Group 59"/>
            <p:cNvGrpSpPr/>
            <p:nvPr/>
          </p:nvGrpSpPr>
          <p:grpSpPr>
            <a:xfrm>
              <a:off x="0" y="0"/>
              <a:ext cx="5826373" cy="937127"/>
              <a:chOff x="0" y="0"/>
              <a:chExt cx="1165577" cy="187474"/>
            </a:xfrm>
          </p:grpSpPr>
          <p:sp>
            <p:nvSpPr>
              <p:cNvPr id="60" name="Freeform 60"/>
              <p:cNvSpPr/>
              <p:nvPr/>
            </p:nvSpPr>
            <p:spPr>
              <a:xfrm>
                <a:off x="0" y="0"/>
                <a:ext cx="1165577" cy="187474"/>
              </a:xfrm>
              <a:custGeom>
                <a:avLst/>
                <a:gdLst/>
                <a:ahLst/>
                <a:cxnLst/>
                <a:rect l="l" t="t" r="r" b="b"/>
                <a:pathLst>
                  <a:path w="1165577" h="187474">
                    <a:moveTo>
                      <a:pt x="0" y="0"/>
                    </a:moveTo>
                    <a:lnTo>
                      <a:pt x="1165577" y="0"/>
                    </a:lnTo>
                    <a:lnTo>
                      <a:pt x="1165577" y="187474"/>
                    </a:lnTo>
                    <a:lnTo>
                      <a:pt x="0" y="187474"/>
                    </a:lnTo>
                    <a:close/>
                  </a:path>
                </a:pathLst>
              </a:custGeom>
              <a:solidFill>
                <a:srgbClr val="7D83A6"/>
              </a:solidFill>
              <a:ln w="9525" cap="sq">
                <a:solidFill>
                  <a:srgbClr val="343D63"/>
                </a:solidFill>
                <a:prstDash val="solid"/>
                <a:miter/>
              </a:ln>
            </p:spPr>
            <p:txBody>
              <a:bodyPr/>
              <a:lstStyle/>
              <a:p>
                <a:endParaRPr lang="ko-KR" altLang="en-US"/>
              </a:p>
            </p:txBody>
          </p:sp>
          <p:sp>
            <p:nvSpPr>
              <p:cNvPr id="61" name="TextBox 61"/>
              <p:cNvSpPr txBox="1"/>
              <p:nvPr/>
            </p:nvSpPr>
            <p:spPr>
              <a:xfrm>
                <a:off x="0" y="-47625"/>
                <a:ext cx="1165577" cy="235099"/>
              </a:xfrm>
              <a:prstGeom prst="rect">
                <a:avLst/>
              </a:prstGeom>
            </p:spPr>
            <p:txBody>
              <a:bodyPr lIns="50800" tIns="50800" rIns="50800" bIns="50800" rtlCol="0" anchor="ctr"/>
              <a:lstStyle/>
              <a:p>
                <a:pPr algn="ctr">
                  <a:lnSpc>
                    <a:spcPts val="3079"/>
                  </a:lnSpc>
                </a:pPr>
                <a:endParaRPr/>
              </a:p>
            </p:txBody>
          </p:sp>
        </p:grpSp>
        <p:sp>
          <p:nvSpPr>
            <p:cNvPr id="62" name="TextBox 62"/>
            <p:cNvSpPr txBox="1"/>
            <p:nvPr/>
          </p:nvSpPr>
          <p:spPr>
            <a:xfrm>
              <a:off x="1076471" y="107199"/>
              <a:ext cx="3673431" cy="676308"/>
            </a:xfrm>
            <a:prstGeom prst="rect">
              <a:avLst/>
            </a:prstGeom>
          </p:spPr>
          <p:txBody>
            <a:bodyPr lIns="0" tIns="0" rIns="0" bIns="0" rtlCol="0" anchor="t">
              <a:spAutoFit/>
            </a:bodyPr>
            <a:lstStyle/>
            <a:p>
              <a:pPr algn="ctr">
                <a:lnSpc>
                  <a:spcPts val="4200"/>
                </a:lnSpc>
              </a:pPr>
              <a:r>
                <a:rPr lang="en-US" sz="3000" b="1">
                  <a:solidFill>
                    <a:srgbClr val="FFFFFF"/>
                  </a:solidFill>
                  <a:latin typeface="TDTD순고딕 Bold"/>
                  <a:ea typeface="TDTD순고딕 Bold"/>
                  <a:cs typeface="TDTD순고딕 Bold"/>
                  <a:sym typeface="TDTD순고딕 Bold"/>
                </a:rPr>
                <a:t>최종 설정</a:t>
              </a:r>
            </a:p>
          </p:txBody>
        </p:sp>
      </p:grpSp>
      <p:sp>
        <p:nvSpPr>
          <p:cNvPr id="63" name="TextBox 63"/>
          <p:cNvSpPr txBox="1"/>
          <p:nvPr/>
        </p:nvSpPr>
        <p:spPr>
          <a:xfrm>
            <a:off x="12141943" y="3939345"/>
            <a:ext cx="2262893" cy="73718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초구 배치 시작 → 다 득점  목표</a:t>
            </a:r>
          </a:p>
        </p:txBody>
      </p:sp>
      <p:sp>
        <p:nvSpPr>
          <p:cNvPr id="64" name="TextBox 64"/>
          <p:cNvSpPr txBox="1"/>
          <p:nvPr/>
        </p:nvSpPr>
        <p:spPr>
          <a:xfrm>
            <a:off x="12141943" y="7270138"/>
            <a:ext cx="4181896" cy="1108636"/>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Reward Normalization O      → Reward collapse 고려 (추가로 learning rate, kl_clip조정)</a:t>
            </a:r>
          </a:p>
        </p:txBody>
      </p:sp>
      <p:grpSp>
        <p:nvGrpSpPr>
          <p:cNvPr id="65" name="Group 65"/>
          <p:cNvGrpSpPr/>
          <p:nvPr/>
        </p:nvGrpSpPr>
        <p:grpSpPr>
          <a:xfrm>
            <a:off x="8215538" y="200151"/>
            <a:ext cx="1856924" cy="928439"/>
            <a:chOff x="0" y="0"/>
            <a:chExt cx="2475899" cy="1237919"/>
          </a:xfrm>
        </p:grpSpPr>
        <p:grpSp>
          <p:nvGrpSpPr>
            <p:cNvPr id="66" name="Group 66"/>
            <p:cNvGrpSpPr/>
            <p:nvPr/>
          </p:nvGrpSpPr>
          <p:grpSpPr>
            <a:xfrm>
              <a:off x="978382" y="0"/>
              <a:ext cx="505122" cy="402903"/>
              <a:chOff x="0" y="0"/>
              <a:chExt cx="364681" cy="290882"/>
            </a:xfrm>
          </p:grpSpPr>
          <p:sp>
            <p:nvSpPr>
              <p:cNvPr id="67" name="Freeform 67"/>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68" name="TextBox 68"/>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69" name="Group 69"/>
            <p:cNvGrpSpPr/>
            <p:nvPr/>
          </p:nvGrpSpPr>
          <p:grpSpPr>
            <a:xfrm>
              <a:off x="843786" y="220390"/>
              <a:ext cx="776592" cy="747286"/>
              <a:chOff x="0" y="0"/>
              <a:chExt cx="560673" cy="539515"/>
            </a:xfrm>
          </p:grpSpPr>
          <p:sp>
            <p:nvSpPr>
              <p:cNvPr id="70" name="Freeform 70"/>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71" name="TextBox 71"/>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72" name="Group 72"/>
            <p:cNvGrpSpPr/>
            <p:nvPr/>
          </p:nvGrpSpPr>
          <p:grpSpPr>
            <a:xfrm rot="-2700000">
              <a:off x="751131" y="771112"/>
              <a:ext cx="218108" cy="73231"/>
              <a:chOff x="0" y="0"/>
              <a:chExt cx="157466" cy="52870"/>
            </a:xfrm>
          </p:grpSpPr>
          <p:sp>
            <p:nvSpPr>
              <p:cNvPr id="73" name="Freeform 73"/>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74" name="TextBox 74"/>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75" name="Group 75"/>
            <p:cNvGrpSpPr/>
            <p:nvPr/>
          </p:nvGrpSpPr>
          <p:grpSpPr>
            <a:xfrm>
              <a:off x="860610" y="236370"/>
              <a:ext cx="741846" cy="814932"/>
              <a:chOff x="0" y="0"/>
              <a:chExt cx="535588" cy="588354"/>
            </a:xfrm>
          </p:grpSpPr>
          <p:sp>
            <p:nvSpPr>
              <p:cNvPr id="76" name="Freeform 76"/>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77" name="TextBox 77"/>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78" name="Group 78"/>
            <p:cNvGrpSpPr/>
            <p:nvPr/>
          </p:nvGrpSpPr>
          <p:grpSpPr>
            <a:xfrm>
              <a:off x="0" y="806705"/>
              <a:ext cx="2475899" cy="402215"/>
              <a:chOff x="0" y="0"/>
              <a:chExt cx="1787516" cy="290386"/>
            </a:xfrm>
          </p:grpSpPr>
          <p:sp>
            <p:nvSpPr>
              <p:cNvPr id="79" name="Freeform 79"/>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80" name="TextBox 80"/>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81" name="Group 81"/>
            <p:cNvGrpSpPr/>
            <p:nvPr/>
          </p:nvGrpSpPr>
          <p:grpSpPr>
            <a:xfrm>
              <a:off x="990591" y="23206"/>
              <a:ext cx="481884" cy="426329"/>
              <a:chOff x="0" y="0"/>
              <a:chExt cx="347904" cy="307795"/>
            </a:xfrm>
          </p:grpSpPr>
          <p:sp>
            <p:nvSpPr>
              <p:cNvPr id="82" name="Freeform 82"/>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83" name="TextBox 83"/>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84" name="Group 84"/>
            <p:cNvGrpSpPr/>
            <p:nvPr/>
          </p:nvGrpSpPr>
          <p:grpSpPr>
            <a:xfrm>
              <a:off x="0" y="998793"/>
              <a:ext cx="2475899" cy="123219"/>
              <a:chOff x="0" y="0"/>
              <a:chExt cx="1787516" cy="88960"/>
            </a:xfrm>
          </p:grpSpPr>
          <p:sp>
            <p:nvSpPr>
              <p:cNvPr id="85" name="Freeform 85"/>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86" name="TextBox 86"/>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87" name="Group 87"/>
            <p:cNvGrpSpPr/>
            <p:nvPr/>
          </p:nvGrpSpPr>
          <p:grpSpPr>
            <a:xfrm>
              <a:off x="0" y="1078685"/>
              <a:ext cx="2475899" cy="150937"/>
              <a:chOff x="0" y="0"/>
              <a:chExt cx="1787516" cy="108971"/>
            </a:xfrm>
          </p:grpSpPr>
          <p:sp>
            <p:nvSpPr>
              <p:cNvPr id="88" name="Freeform 88"/>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89" name="TextBox 89"/>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90" name="AutoShape 90"/>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91" name="AutoShape 91"/>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92" name="AutoShape 92"/>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93" name="Group 93"/>
            <p:cNvGrpSpPr/>
            <p:nvPr/>
          </p:nvGrpSpPr>
          <p:grpSpPr>
            <a:xfrm>
              <a:off x="0" y="1191546"/>
              <a:ext cx="2475899" cy="17374"/>
              <a:chOff x="0" y="0"/>
              <a:chExt cx="1787516" cy="12543"/>
            </a:xfrm>
          </p:grpSpPr>
          <p:sp>
            <p:nvSpPr>
              <p:cNvPr id="94" name="Freeform 94"/>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95" name="TextBox 95"/>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96" name="Group 96"/>
            <p:cNvGrpSpPr/>
            <p:nvPr/>
          </p:nvGrpSpPr>
          <p:grpSpPr>
            <a:xfrm rot="2700000">
              <a:off x="1512342" y="779290"/>
              <a:ext cx="234463" cy="56875"/>
              <a:chOff x="0" y="0"/>
              <a:chExt cx="169275" cy="41062"/>
            </a:xfrm>
          </p:grpSpPr>
          <p:sp>
            <p:nvSpPr>
              <p:cNvPr id="97" name="Freeform 97"/>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98" name="TextBox 98"/>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99" name="Group 99"/>
            <p:cNvGrpSpPr/>
            <p:nvPr/>
          </p:nvGrpSpPr>
          <p:grpSpPr>
            <a:xfrm>
              <a:off x="0" y="1186918"/>
              <a:ext cx="2475899" cy="51001"/>
              <a:chOff x="0" y="0"/>
              <a:chExt cx="1787516" cy="36821"/>
            </a:xfrm>
          </p:grpSpPr>
          <p:sp>
            <p:nvSpPr>
              <p:cNvPr id="100" name="Freeform 100"/>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101" name="TextBox 101"/>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102" name="Group 102"/>
            <p:cNvGrpSpPr/>
            <p:nvPr/>
          </p:nvGrpSpPr>
          <p:grpSpPr>
            <a:xfrm>
              <a:off x="1605779" y="599360"/>
              <a:ext cx="47588" cy="159157"/>
              <a:chOff x="0" y="0"/>
              <a:chExt cx="243028" cy="812800"/>
            </a:xfrm>
          </p:grpSpPr>
          <p:sp>
            <p:nvSpPr>
              <p:cNvPr id="103" name="Freeform 103"/>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104" name="TextBox 104"/>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105" name="Group 105"/>
            <p:cNvGrpSpPr/>
            <p:nvPr/>
          </p:nvGrpSpPr>
          <p:grpSpPr>
            <a:xfrm>
              <a:off x="1151630" y="109289"/>
              <a:ext cx="183597" cy="174561"/>
              <a:chOff x="0" y="0"/>
              <a:chExt cx="870813" cy="827953"/>
            </a:xfrm>
          </p:grpSpPr>
          <p:sp>
            <p:nvSpPr>
              <p:cNvPr id="106" name="Freeform 106"/>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107" name="TextBox 107"/>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108" name="Group 108"/>
            <p:cNvGrpSpPr/>
            <p:nvPr/>
          </p:nvGrpSpPr>
          <p:grpSpPr>
            <a:xfrm>
              <a:off x="1139145" y="118432"/>
              <a:ext cx="183597" cy="171366"/>
              <a:chOff x="0" y="0"/>
              <a:chExt cx="870813" cy="812800"/>
            </a:xfrm>
          </p:grpSpPr>
          <p:sp>
            <p:nvSpPr>
              <p:cNvPr id="109" name="Freeform 109"/>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110" name="TextBox 110"/>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111" name="Group 111"/>
            <p:cNvGrpSpPr/>
            <p:nvPr/>
          </p:nvGrpSpPr>
          <p:grpSpPr>
            <a:xfrm>
              <a:off x="813022" y="586554"/>
              <a:ext cx="47588" cy="159157"/>
              <a:chOff x="0" y="0"/>
              <a:chExt cx="243028" cy="812800"/>
            </a:xfrm>
          </p:grpSpPr>
          <p:sp>
            <p:nvSpPr>
              <p:cNvPr id="112" name="Freeform 112"/>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113" name="TextBox 113"/>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114" name="TextBox 114"/>
          <p:cNvSpPr txBox="1"/>
          <p:nvPr/>
        </p:nvSpPr>
        <p:spPr>
          <a:xfrm>
            <a:off x="1777478" y="7060613"/>
            <a:ext cx="3670192" cy="36573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Reward Normalization X</a:t>
            </a:r>
          </a:p>
        </p:txBody>
      </p:sp>
      <p:sp>
        <p:nvSpPr>
          <p:cNvPr id="115" name="TextBox 115"/>
          <p:cNvSpPr txBox="1"/>
          <p:nvPr/>
        </p:nvSpPr>
        <p:spPr>
          <a:xfrm>
            <a:off x="7436377" y="4268332"/>
            <a:ext cx="2925250" cy="365735"/>
          </a:xfrm>
          <a:prstGeom prst="rect">
            <a:avLst/>
          </a:prstGeom>
        </p:spPr>
        <p:txBody>
          <a:bodyPr lIns="0" tIns="0" rIns="0" bIns="0" rtlCol="0" anchor="t">
            <a:spAutoFit/>
          </a:bodyPr>
          <a:lstStyle/>
          <a:p>
            <a:pPr algn="l">
              <a:lnSpc>
                <a:spcPts val="2940"/>
              </a:lnSpc>
            </a:pPr>
            <a:r>
              <a:rPr lang="en-US" sz="2100">
                <a:solidFill>
                  <a:srgbClr val="343D63"/>
                </a:solidFill>
                <a:latin typeface="TDTD순고딕"/>
                <a:ea typeface="TDTD순고딕"/>
                <a:cs typeface="TDTD순고딕"/>
                <a:sym typeface="TDTD순고딕"/>
              </a:rPr>
              <a:t>→ 학습 진행이 매우 더딤 </a:t>
            </a:r>
          </a:p>
        </p:txBody>
      </p:sp>
      <p:grpSp>
        <p:nvGrpSpPr>
          <p:cNvPr id="116" name="Group 116"/>
          <p:cNvGrpSpPr/>
          <p:nvPr/>
        </p:nvGrpSpPr>
        <p:grpSpPr>
          <a:xfrm>
            <a:off x="6968635" y="8435923"/>
            <a:ext cx="4253333" cy="318110"/>
            <a:chOff x="0" y="0"/>
            <a:chExt cx="5671111" cy="424147"/>
          </a:xfrm>
        </p:grpSpPr>
        <p:pic>
          <p:nvPicPr>
            <p:cNvPr id="117" name="Picture 117"/>
            <p:cNvPicPr>
              <a:picLocks noChangeAspect="1"/>
            </p:cNvPicPr>
            <p:nvPr/>
          </p:nvPicPr>
          <p:blipFill>
            <a:blip r:embed="rId11"/>
            <a:stretch>
              <a:fillRect/>
            </a:stretch>
          </p:blipFill>
          <p:spPr>
            <a:xfrm>
              <a:off x="1097434" y="-286549"/>
              <a:ext cx="3438588" cy="965827"/>
            </a:xfrm>
            <a:prstGeom prst="rect">
              <a:avLst/>
            </a:prstGeom>
          </p:spPr>
        </p:pic>
        <p:sp>
          <p:nvSpPr>
            <p:cNvPr id="118" name="TextBox 118"/>
            <p:cNvSpPr txBox="1"/>
            <p:nvPr/>
          </p:nvSpPr>
          <p:spPr>
            <a:xfrm>
              <a:off x="0" y="-47625"/>
              <a:ext cx="1863733" cy="471772"/>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D4569"/>
                  </a:solidFill>
                  <a:latin typeface="TDTD순고딕"/>
                  <a:ea typeface="TDTD순고딕"/>
                  <a:cs typeface="TDTD순고딕"/>
                  <a:sym typeface="TDTD순고딕"/>
                </a:rPr>
                <a:t>avg:</a:t>
              </a:r>
            </a:p>
          </p:txBody>
        </p:sp>
        <p:sp>
          <p:nvSpPr>
            <p:cNvPr id="119" name="TextBox 119"/>
            <p:cNvSpPr txBox="1"/>
            <p:nvPr/>
          </p:nvSpPr>
          <p:spPr>
            <a:xfrm>
              <a:off x="4482801" y="-6574"/>
              <a:ext cx="1188310" cy="373795"/>
            </a:xfrm>
            <a:prstGeom prst="rect">
              <a:avLst/>
            </a:prstGeom>
          </p:spPr>
          <p:txBody>
            <a:bodyPr lIns="0" tIns="0" rIns="0" bIns="0" rtlCol="0" anchor="t">
              <a:spAutoFit/>
            </a:bodyPr>
            <a:lstStyle/>
            <a:p>
              <a:pPr algn="ctr">
                <a:lnSpc>
                  <a:spcPts val="2399"/>
                </a:lnSpc>
                <a:spcBef>
                  <a:spcPct val="0"/>
                </a:spcBef>
              </a:pPr>
              <a:r>
                <a:rPr lang="en-US" sz="1713">
                  <a:solidFill>
                    <a:srgbClr val="F40606"/>
                  </a:solidFill>
                  <a:latin typeface="TDTD순고딕"/>
                  <a:ea typeface="TDTD순고딕"/>
                  <a:cs typeface="TDTD순고딕"/>
                  <a:sym typeface="TDTD순고딕"/>
                </a:rPr>
                <a:t>(약 24%)</a:t>
              </a:r>
            </a:p>
          </p:txBody>
        </p:sp>
      </p:grpSp>
      <p:sp>
        <p:nvSpPr>
          <p:cNvPr id="120" name="TextBox 120"/>
          <p:cNvSpPr txBox="1"/>
          <p:nvPr/>
        </p:nvSpPr>
        <p:spPr>
          <a:xfrm>
            <a:off x="1776878" y="4357591"/>
            <a:ext cx="4542055" cy="36573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마찰 계수 : 0.98 | 반발 계수 : 0.7</a:t>
            </a:r>
          </a:p>
        </p:txBody>
      </p:sp>
      <p:grpSp>
        <p:nvGrpSpPr>
          <p:cNvPr id="121" name="Group 121"/>
          <p:cNvGrpSpPr/>
          <p:nvPr/>
        </p:nvGrpSpPr>
        <p:grpSpPr>
          <a:xfrm>
            <a:off x="12141943" y="8435923"/>
            <a:ext cx="4272383" cy="318110"/>
            <a:chOff x="0" y="0"/>
            <a:chExt cx="5696511" cy="424147"/>
          </a:xfrm>
        </p:grpSpPr>
        <p:pic>
          <p:nvPicPr>
            <p:cNvPr id="122" name="Picture 122"/>
            <p:cNvPicPr>
              <a:picLocks noChangeAspect="1"/>
            </p:cNvPicPr>
            <p:nvPr/>
          </p:nvPicPr>
          <p:blipFill>
            <a:blip r:embed="rId12"/>
            <a:stretch>
              <a:fillRect/>
            </a:stretch>
          </p:blipFill>
          <p:spPr>
            <a:xfrm>
              <a:off x="1110134" y="-286549"/>
              <a:ext cx="3438588" cy="965827"/>
            </a:xfrm>
            <a:prstGeom prst="rect">
              <a:avLst/>
            </a:prstGeom>
          </p:spPr>
        </p:pic>
        <p:sp>
          <p:nvSpPr>
            <p:cNvPr id="123" name="TextBox 123"/>
            <p:cNvSpPr txBox="1"/>
            <p:nvPr/>
          </p:nvSpPr>
          <p:spPr>
            <a:xfrm>
              <a:off x="0" y="-47625"/>
              <a:ext cx="1863733" cy="471772"/>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D4569"/>
                  </a:solidFill>
                  <a:latin typeface="TDTD순고딕"/>
                  <a:ea typeface="TDTD순고딕"/>
                  <a:cs typeface="TDTD순고딕"/>
                  <a:sym typeface="TDTD순고딕"/>
                </a:rPr>
                <a:t>avg:</a:t>
              </a:r>
            </a:p>
          </p:txBody>
        </p:sp>
        <p:sp>
          <p:nvSpPr>
            <p:cNvPr id="124" name="TextBox 124"/>
            <p:cNvSpPr txBox="1"/>
            <p:nvPr/>
          </p:nvSpPr>
          <p:spPr>
            <a:xfrm>
              <a:off x="4508201" y="-6574"/>
              <a:ext cx="1188310" cy="373795"/>
            </a:xfrm>
            <a:prstGeom prst="rect">
              <a:avLst/>
            </a:prstGeom>
          </p:spPr>
          <p:txBody>
            <a:bodyPr lIns="0" tIns="0" rIns="0" bIns="0" rtlCol="0" anchor="t">
              <a:spAutoFit/>
            </a:bodyPr>
            <a:lstStyle/>
            <a:p>
              <a:pPr algn="ctr">
                <a:lnSpc>
                  <a:spcPts val="2399"/>
                </a:lnSpc>
                <a:spcBef>
                  <a:spcPct val="0"/>
                </a:spcBef>
              </a:pPr>
              <a:r>
                <a:rPr lang="en-US" sz="1713">
                  <a:solidFill>
                    <a:srgbClr val="031CFF"/>
                  </a:solidFill>
                  <a:latin typeface="TDTD순고딕"/>
                  <a:ea typeface="TDTD순고딕"/>
                  <a:cs typeface="TDTD순고딕"/>
                  <a:sym typeface="TDTD순고딕"/>
                </a:rPr>
                <a:t>(약 40%)</a:t>
              </a:r>
            </a:p>
          </p:txBody>
        </p:sp>
      </p:grpSp>
      <p:sp>
        <p:nvSpPr>
          <p:cNvPr id="125" name="TextBox 125"/>
          <p:cNvSpPr txBox="1"/>
          <p:nvPr/>
        </p:nvSpPr>
        <p:spPr>
          <a:xfrm>
            <a:off x="12151468" y="4675702"/>
            <a:ext cx="4359054" cy="2594436"/>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Reward 설정 추가 (목표 변경)</a:t>
            </a:r>
          </a:p>
          <a:p>
            <a:pPr marL="906780" lvl="2" indent="-302260" algn="l">
              <a:lnSpc>
                <a:spcPts val="2940"/>
              </a:lnSpc>
              <a:buFont typeface="Arial"/>
              <a:buChar char="⚬"/>
            </a:pPr>
            <a:r>
              <a:rPr lang="en-US" sz="2100">
                <a:solidFill>
                  <a:srgbClr val="343D63"/>
                </a:solidFill>
                <a:latin typeface="TDTD순고딕"/>
                <a:ea typeface="TDTD순고딕"/>
                <a:cs typeface="TDTD순고딕"/>
                <a:sym typeface="TDTD순고딕"/>
              </a:rPr>
              <a:t>맞힌 공 0개 → -7</a:t>
            </a:r>
          </a:p>
          <a:p>
            <a:pPr marL="1360170" lvl="3" indent="-340042" algn="l">
              <a:lnSpc>
                <a:spcPts val="2940"/>
              </a:lnSpc>
              <a:buFont typeface="Arial"/>
              <a:buChar char="￭"/>
            </a:pPr>
            <a:r>
              <a:rPr lang="en-US" sz="2100">
                <a:solidFill>
                  <a:srgbClr val="343D63"/>
                </a:solidFill>
                <a:latin typeface="TDTD순고딕"/>
                <a:ea typeface="TDTD순고딕"/>
                <a:cs typeface="TDTD순고딕"/>
                <a:sym typeface="TDTD순고딕"/>
              </a:rPr>
              <a:t>1목적구가 항상 적색  → 거리 계산 로직 변경 및 빨간공 거리 점수 추가</a:t>
            </a:r>
          </a:p>
          <a:p>
            <a:pPr marL="906780" lvl="2" indent="-302260" algn="l">
              <a:lnSpc>
                <a:spcPts val="2940"/>
              </a:lnSpc>
              <a:buFont typeface="Arial"/>
              <a:buChar char="⚬"/>
            </a:pPr>
            <a:r>
              <a:rPr lang="en-US" sz="2100">
                <a:solidFill>
                  <a:srgbClr val="343D63"/>
                </a:solidFill>
                <a:latin typeface="TDTD순고딕"/>
                <a:ea typeface="TDTD순고딕"/>
                <a:cs typeface="TDTD순고딕"/>
                <a:sym typeface="TDTD순고딕"/>
              </a:rPr>
              <a:t>3쿠션 룰에 맞게 노란공을 먼저 맞힐 경우 파울 → -10</a:t>
            </a:r>
          </a:p>
        </p:txBody>
      </p:sp>
      <p:sp>
        <p:nvSpPr>
          <p:cNvPr id="126" name="TextBox 126"/>
          <p:cNvSpPr txBox="1"/>
          <p:nvPr/>
        </p:nvSpPr>
        <p:spPr>
          <a:xfrm>
            <a:off x="6968635" y="4654495"/>
            <a:ext cx="3392992" cy="36573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43D63"/>
                </a:solidFill>
                <a:latin typeface="TDTD순고딕"/>
                <a:ea typeface="TDTD순고딕"/>
                <a:cs typeface="TDTD순고딕"/>
                <a:sym typeface="TDTD순고딕"/>
              </a:rPr>
              <a:t>마찰 계수 : 0.75</a:t>
            </a:r>
          </a:p>
        </p:txBody>
      </p:sp>
      <p:sp>
        <p:nvSpPr>
          <p:cNvPr id="127" name="TextBox 127"/>
          <p:cNvSpPr txBox="1"/>
          <p:nvPr/>
        </p:nvSpPr>
        <p:spPr>
          <a:xfrm>
            <a:off x="1911773" y="8989820"/>
            <a:ext cx="8160689" cy="316179"/>
          </a:xfrm>
          <a:prstGeom prst="rect">
            <a:avLst/>
          </a:prstGeom>
        </p:spPr>
        <p:txBody>
          <a:bodyPr lIns="0" tIns="0" rIns="0" bIns="0" rtlCol="0" anchor="t">
            <a:spAutoFit/>
          </a:bodyPr>
          <a:lstStyle/>
          <a:p>
            <a:pPr algn="l">
              <a:lnSpc>
                <a:spcPts val="2520"/>
              </a:lnSpc>
            </a:pPr>
            <a:r>
              <a:rPr lang="en-US" sz="1800">
                <a:solidFill>
                  <a:srgbClr val="4E567C"/>
                </a:solidFill>
                <a:latin typeface="TDTD순고딕"/>
                <a:ea typeface="TDTD순고딕"/>
                <a:cs typeface="TDTD순고딕"/>
                <a:sym typeface="TDTD순고딕"/>
              </a:rPr>
              <a:t>※ avg : 이닝당 득점수 = (3구션 성공 횟수) / (총 step 수)</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1776878" y="3828413"/>
            <a:ext cx="14144085" cy="5104257"/>
            <a:chOff x="0" y="0"/>
            <a:chExt cx="3772734" cy="1361488"/>
          </a:xfrm>
        </p:grpSpPr>
        <p:sp>
          <p:nvSpPr>
            <p:cNvPr id="22" name="Freeform 22"/>
            <p:cNvSpPr/>
            <p:nvPr/>
          </p:nvSpPr>
          <p:spPr>
            <a:xfrm>
              <a:off x="0" y="0"/>
              <a:ext cx="3772734" cy="1361488"/>
            </a:xfrm>
            <a:custGeom>
              <a:avLst/>
              <a:gdLst/>
              <a:ahLst/>
              <a:cxnLst/>
              <a:rect l="l" t="t" r="r" b="b"/>
              <a:pathLst>
                <a:path w="3772734" h="1361488">
                  <a:moveTo>
                    <a:pt x="0" y="0"/>
                  </a:moveTo>
                  <a:lnTo>
                    <a:pt x="3772734" y="0"/>
                  </a:lnTo>
                  <a:lnTo>
                    <a:pt x="3772734" y="1361488"/>
                  </a:lnTo>
                  <a:lnTo>
                    <a:pt x="0" y="1361488"/>
                  </a:lnTo>
                  <a:close/>
                </a:path>
              </a:pathLst>
            </a:custGeom>
            <a:solidFill>
              <a:srgbClr val="FFFFFF"/>
            </a:solidFill>
            <a:ln w="9525" cap="sq">
              <a:solidFill>
                <a:srgbClr val="343D63"/>
              </a:solidFill>
              <a:prstDash val="solid"/>
              <a:miter/>
            </a:ln>
          </p:spPr>
          <p:txBody>
            <a:bodyPr/>
            <a:lstStyle/>
            <a:p>
              <a:endParaRPr lang="ko-KR" altLang="en-US"/>
            </a:p>
          </p:txBody>
        </p:sp>
        <p:sp>
          <p:nvSpPr>
            <p:cNvPr id="23" name="TextBox 23"/>
            <p:cNvSpPr txBox="1"/>
            <p:nvPr/>
          </p:nvSpPr>
          <p:spPr>
            <a:xfrm>
              <a:off x="0" y="-47625"/>
              <a:ext cx="3772734" cy="1409113"/>
            </a:xfrm>
            <a:prstGeom prst="rect">
              <a:avLst/>
            </a:prstGeom>
          </p:spPr>
          <p:txBody>
            <a:bodyPr lIns="50800" tIns="50800" rIns="50800" bIns="50800" rtlCol="0" anchor="ctr"/>
            <a:lstStyle/>
            <a:p>
              <a:pPr algn="ctr">
                <a:lnSpc>
                  <a:spcPts val="2940"/>
                </a:lnSpc>
              </a:pPr>
              <a:endParaRPr/>
            </a:p>
          </p:txBody>
        </p:sp>
      </p:grpSp>
      <p:sp>
        <p:nvSpPr>
          <p:cNvPr id="24" name="TextBox 24"/>
          <p:cNvSpPr txBox="1"/>
          <p:nvPr/>
        </p:nvSpPr>
        <p:spPr>
          <a:xfrm>
            <a:off x="1243131" y="1496599"/>
            <a:ext cx="1337285" cy="104780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04</a:t>
            </a:r>
          </a:p>
        </p:txBody>
      </p:sp>
      <p:sp>
        <p:nvSpPr>
          <p:cNvPr id="25" name="TextBox 25"/>
          <p:cNvSpPr txBox="1"/>
          <p:nvPr/>
        </p:nvSpPr>
        <p:spPr>
          <a:xfrm>
            <a:off x="2580416" y="1414049"/>
            <a:ext cx="1429313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세부 실험 내용 (초반)</a:t>
            </a:r>
          </a:p>
        </p:txBody>
      </p:sp>
      <p:grpSp>
        <p:nvGrpSpPr>
          <p:cNvPr id="26" name="Group 26"/>
          <p:cNvGrpSpPr/>
          <p:nvPr/>
        </p:nvGrpSpPr>
        <p:grpSpPr>
          <a:xfrm>
            <a:off x="1777478" y="2969799"/>
            <a:ext cx="14143485" cy="702845"/>
            <a:chOff x="0" y="0"/>
            <a:chExt cx="18857980" cy="937127"/>
          </a:xfrm>
        </p:grpSpPr>
        <p:grpSp>
          <p:nvGrpSpPr>
            <p:cNvPr id="27" name="Group 27"/>
            <p:cNvGrpSpPr/>
            <p:nvPr/>
          </p:nvGrpSpPr>
          <p:grpSpPr>
            <a:xfrm>
              <a:off x="0" y="0"/>
              <a:ext cx="18857980" cy="937127"/>
              <a:chOff x="0" y="0"/>
              <a:chExt cx="3772573" cy="187474"/>
            </a:xfrm>
          </p:grpSpPr>
          <p:sp>
            <p:nvSpPr>
              <p:cNvPr id="28" name="Freeform 28"/>
              <p:cNvSpPr/>
              <p:nvPr/>
            </p:nvSpPr>
            <p:spPr>
              <a:xfrm>
                <a:off x="0" y="0"/>
                <a:ext cx="3772574" cy="187474"/>
              </a:xfrm>
              <a:custGeom>
                <a:avLst/>
                <a:gdLst/>
                <a:ahLst/>
                <a:cxnLst/>
                <a:rect l="l" t="t" r="r" b="b"/>
                <a:pathLst>
                  <a:path w="3772574" h="187474">
                    <a:moveTo>
                      <a:pt x="0" y="0"/>
                    </a:moveTo>
                    <a:lnTo>
                      <a:pt x="3772574" y="0"/>
                    </a:lnTo>
                    <a:lnTo>
                      <a:pt x="3772574" y="187474"/>
                    </a:lnTo>
                    <a:lnTo>
                      <a:pt x="0" y="187474"/>
                    </a:lnTo>
                    <a:close/>
                  </a:path>
                </a:pathLst>
              </a:custGeom>
              <a:solidFill>
                <a:srgbClr val="BEC3DB"/>
              </a:solidFill>
              <a:ln w="9525" cap="sq">
                <a:solidFill>
                  <a:srgbClr val="343D63"/>
                </a:solidFill>
                <a:prstDash val="solid"/>
                <a:miter/>
              </a:ln>
            </p:spPr>
            <p:txBody>
              <a:bodyPr/>
              <a:lstStyle/>
              <a:p>
                <a:endParaRPr lang="ko-KR" altLang="en-US"/>
              </a:p>
            </p:txBody>
          </p:sp>
          <p:sp>
            <p:nvSpPr>
              <p:cNvPr id="29" name="TextBox 29"/>
              <p:cNvSpPr txBox="1"/>
              <p:nvPr/>
            </p:nvSpPr>
            <p:spPr>
              <a:xfrm>
                <a:off x="0" y="-47625"/>
                <a:ext cx="3772573" cy="235099"/>
              </a:xfrm>
              <a:prstGeom prst="rect">
                <a:avLst/>
              </a:prstGeom>
            </p:spPr>
            <p:txBody>
              <a:bodyPr lIns="50800" tIns="50800" rIns="50800" bIns="50800" rtlCol="0" anchor="ctr"/>
              <a:lstStyle/>
              <a:p>
                <a:pPr algn="ctr">
                  <a:lnSpc>
                    <a:spcPts val="3079"/>
                  </a:lnSpc>
                </a:pPr>
                <a:endParaRPr/>
              </a:p>
            </p:txBody>
          </p:sp>
        </p:grpSp>
        <p:sp>
          <p:nvSpPr>
            <p:cNvPr id="30" name="TextBox 30"/>
            <p:cNvSpPr txBox="1"/>
            <p:nvPr/>
          </p:nvSpPr>
          <p:spPr>
            <a:xfrm>
              <a:off x="7592275" y="97072"/>
              <a:ext cx="3673431" cy="676308"/>
            </a:xfrm>
            <a:prstGeom prst="rect">
              <a:avLst/>
            </a:prstGeom>
          </p:spPr>
          <p:txBody>
            <a:bodyPr lIns="0" tIns="0" rIns="0" bIns="0" rtlCol="0" anchor="t">
              <a:spAutoFit/>
            </a:bodyPr>
            <a:lstStyle/>
            <a:p>
              <a:pPr algn="ctr">
                <a:lnSpc>
                  <a:spcPts val="4200"/>
                </a:lnSpc>
              </a:pPr>
              <a:r>
                <a:rPr lang="en-US" sz="3000" b="1">
                  <a:solidFill>
                    <a:srgbClr val="3D4569"/>
                  </a:solidFill>
                  <a:latin typeface="TDTD순고딕 Bold"/>
                  <a:ea typeface="TDTD순고딕 Bold"/>
                  <a:cs typeface="TDTD순고딕 Bold"/>
                  <a:sym typeface="TDTD순고딕 Bold"/>
                </a:rPr>
                <a:t>초기 실험</a:t>
              </a:r>
            </a:p>
          </p:txBody>
        </p:sp>
      </p:grpSp>
      <p:sp>
        <p:nvSpPr>
          <p:cNvPr id="31" name="TextBox 31"/>
          <p:cNvSpPr txBox="1"/>
          <p:nvPr/>
        </p:nvSpPr>
        <p:spPr>
          <a:xfrm>
            <a:off x="1777478" y="3929820"/>
            <a:ext cx="13966700" cy="15991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무작위 배치에서 3쿠션을 무조건 잘 치도록 학습 시키고자 하였으나 성공율이 매우 낮았고 수백만 step에 거쳐  학습을 하였음에도 0.1% 미만의 성공률을 보였다. → 당구의 특성 상 State가 random하고 경우의 수가 발산하여 agent가 state에 대한 action을 선택할 수 없었고 State를 제한할 필요가 있다고 판단하였다. → 주요 배치를 먼저 학습시킨 후 noise를 추가하고자 하였다.</a:t>
            </a:r>
          </a:p>
        </p:txBody>
      </p:sp>
      <p:sp>
        <p:nvSpPr>
          <p:cNvPr id="32" name="TextBox 32"/>
          <p:cNvSpPr txBox="1"/>
          <p:nvPr/>
        </p:nvSpPr>
        <p:spPr>
          <a:xfrm>
            <a:off x="1778078" y="6482524"/>
            <a:ext cx="13966700" cy="7989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Reward 설정이 극단적이고 성공하는 경우의 수가 0에 수렴하는 현상으로 결국 어떤 action도 취하지 않는 방향으로 Agent가 학습을 하는 것을 확인할 수 있었다. </a:t>
            </a:r>
          </a:p>
        </p:txBody>
      </p:sp>
      <p:grpSp>
        <p:nvGrpSpPr>
          <p:cNvPr id="33" name="Group 33"/>
          <p:cNvGrpSpPr/>
          <p:nvPr/>
        </p:nvGrpSpPr>
        <p:grpSpPr>
          <a:xfrm>
            <a:off x="1777478" y="8435923"/>
            <a:ext cx="4836970" cy="323122"/>
            <a:chOff x="0" y="0"/>
            <a:chExt cx="6449293" cy="430829"/>
          </a:xfrm>
        </p:grpSpPr>
        <p:pic>
          <p:nvPicPr>
            <p:cNvPr id="34" name="Picture 34"/>
            <p:cNvPicPr>
              <a:picLocks noChangeAspect="1"/>
            </p:cNvPicPr>
            <p:nvPr/>
          </p:nvPicPr>
          <p:blipFill>
            <a:blip r:embed="rId4"/>
            <a:stretch>
              <a:fillRect/>
            </a:stretch>
          </p:blipFill>
          <p:spPr>
            <a:xfrm>
              <a:off x="1249277" y="-299074"/>
              <a:ext cx="3750073" cy="1042409"/>
            </a:xfrm>
            <a:prstGeom prst="rect">
              <a:avLst/>
            </a:prstGeom>
          </p:spPr>
        </p:pic>
        <p:sp>
          <p:nvSpPr>
            <p:cNvPr id="35" name="TextBox 35"/>
            <p:cNvSpPr txBox="1"/>
            <p:nvPr/>
          </p:nvSpPr>
          <p:spPr>
            <a:xfrm>
              <a:off x="0" y="-47625"/>
              <a:ext cx="1863733" cy="471772"/>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3D4569"/>
                  </a:solidFill>
                  <a:latin typeface="TDTD순고딕"/>
                  <a:ea typeface="TDTD순고딕"/>
                  <a:cs typeface="TDTD순고딕"/>
                  <a:sym typeface="TDTD순고딕"/>
                </a:rPr>
                <a:t>avg:</a:t>
              </a:r>
            </a:p>
          </p:txBody>
        </p:sp>
        <p:sp>
          <p:nvSpPr>
            <p:cNvPr id="36" name="TextBox 36"/>
            <p:cNvSpPr txBox="1"/>
            <p:nvPr/>
          </p:nvSpPr>
          <p:spPr>
            <a:xfrm>
              <a:off x="4734145" y="18826"/>
              <a:ext cx="1715148" cy="373795"/>
            </a:xfrm>
            <a:prstGeom prst="rect">
              <a:avLst/>
            </a:prstGeom>
          </p:spPr>
          <p:txBody>
            <a:bodyPr lIns="0" tIns="0" rIns="0" bIns="0" rtlCol="0" anchor="t">
              <a:spAutoFit/>
            </a:bodyPr>
            <a:lstStyle/>
            <a:p>
              <a:pPr algn="ctr">
                <a:lnSpc>
                  <a:spcPts val="2399"/>
                </a:lnSpc>
                <a:spcBef>
                  <a:spcPct val="0"/>
                </a:spcBef>
              </a:pPr>
              <a:r>
                <a:rPr lang="en-US" sz="1713">
                  <a:solidFill>
                    <a:srgbClr val="F40606"/>
                  </a:solidFill>
                  <a:latin typeface="TDTD순고딕"/>
                  <a:ea typeface="TDTD순고딕"/>
                  <a:cs typeface="TDTD순고딕"/>
                  <a:sym typeface="TDTD순고딕"/>
                </a:rPr>
                <a:t>(0.1% 미만)</a:t>
              </a:r>
            </a:p>
          </p:txBody>
        </p:sp>
      </p:grpSp>
      <p:grpSp>
        <p:nvGrpSpPr>
          <p:cNvPr id="37" name="Group 37"/>
          <p:cNvGrpSpPr/>
          <p:nvPr/>
        </p:nvGrpSpPr>
        <p:grpSpPr>
          <a:xfrm>
            <a:off x="16155747" y="5221632"/>
            <a:ext cx="717803" cy="565652"/>
            <a:chOff x="0" y="0"/>
            <a:chExt cx="957071" cy="754203"/>
          </a:xfrm>
        </p:grpSpPr>
        <p:sp>
          <p:nvSpPr>
            <p:cNvPr id="38" name="Freeform 38"/>
            <p:cNvSpPr/>
            <p:nvPr/>
          </p:nvSpPr>
          <p:spPr>
            <a:xfrm rot="-5400000">
              <a:off x="-141927" y="141927"/>
              <a:ext cx="754203" cy="470348"/>
            </a:xfrm>
            <a:custGeom>
              <a:avLst/>
              <a:gdLst/>
              <a:ahLst/>
              <a:cxnLst/>
              <a:rect l="l" t="t" r="r" b="b"/>
              <a:pathLst>
                <a:path w="754203" h="470348">
                  <a:moveTo>
                    <a:pt x="0" y="0"/>
                  </a:moveTo>
                  <a:lnTo>
                    <a:pt x="754202" y="0"/>
                  </a:lnTo>
                  <a:lnTo>
                    <a:pt x="754202" y="470348"/>
                  </a:lnTo>
                  <a:lnTo>
                    <a:pt x="0" y="4703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39" name="Freeform 39"/>
            <p:cNvSpPr/>
            <p:nvPr/>
          </p:nvSpPr>
          <p:spPr>
            <a:xfrm rot="-5400000">
              <a:off x="101434"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40" name="Freeform 40"/>
            <p:cNvSpPr/>
            <p:nvPr/>
          </p:nvSpPr>
          <p:spPr>
            <a:xfrm rot="-5400000">
              <a:off x="344795"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ko-KR" altLang="en-US"/>
            </a:p>
          </p:txBody>
        </p:sp>
      </p:grpSp>
      <p:grpSp>
        <p:nvGrpSpPr>
          <p:cNvPr id="41" name="Group 41"/>
          <p:cNvGrpSpPr/>
          <p:nvPr/>
        </p:nvGrpSpPr>
        <p:grpSpPr>
          <a:xfrm>
            <a:off x="8215538" y="200151"/>
            <a:ext cx="1856924" cy="928439"/>
            <a:chOff x="0" y="0"/>
            <a:chExt cx="2475899" cy="1237919"/>
          </a:xfrm>
        </p:grpSpPr>
        <p:grpSp>
          <p:nvGrpSpPr>
            <p:cNvPr id="42" name="Group 42"/>
            <p:cNvGrpSpPr/>
            <p:nvPr/>
          </p:nvGrpSpPr>
          <p:grpSpPr>
            <a:xfrm>
              <a:off x="978382" y="0"/>
              <a:ext cx="505122" cy="402903"/>
              <a:chOff x="0" y="0"/>
              <a:chExt cx="364681" cy="290882"/>
            </a:xfrm>
          </p:grpSpPr>
          <p:sp>
            <p:nvSpPr>
              <p:cNvPr id="43" name="Freeform 43"/>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44" name="TextBox 44"/>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45" name="Group 45"/>
            <p:cNvGrpSpPr/>
            <p:nvPr/>
          </p:nvGrpSpPr>
          <p:grpSpPr>
            <a:xfrm>
              <a:off x="843786" y="220390"/>
              <a:ext cx="776592" cy="747286"/>
              <a:chOff x="0" y="0"/>
              <a:chExt cx="560673" cy="539515"/>
            </a:xfrm>
          </p:grpSpPr>
          <p:sp>
            <p:nvSpPr>
              <p:cNvPr id="46" name="Freeform 46"/>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47" name="TextBox 47"/>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48" name="Group 48"/>
            <p:cNvGrpSpPr/>
            <p:nvPr/>
          </p:nvGrpSpPr>
          <p:grpSpPr>
            <a:xfrm rot="-2700000">
              <a:off x="751131" y="771112"/>
              <a:ext cx="218108" cy="73231"/>
              <a:chOff x="0" y="0"/>
              <a:chExt cx="157466" cy="52870"/>
            </a:xfrm>
          </p:grpSpPr>
          <p:sp>
            <p:nvSpPr>
              <p:cNvPr id="49" name="Freeform 49"/>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50" name="TextBox 50"/>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51" name="Group 51"/>
            <p:cNvGrpSpPr/>
            <p:nvPr/>
          </p:nvGrpSpPr>
          <p:grpSpPr>
            <a:xfrm>
              <a:off x="860610" y="236370"/>
              <a:ext cx="741846" cy="814932"/>
              <a:chOff x="0" y="0"/>
              <a:chExt cx="535588" cy="588354"/>
            </a:xfrm>
          </p:grpSpPr>
          <p:sp>
            <p:nvSpPr>
              <p:cNvPr id="52" name="Freeform 52"/>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53" name="TextBox 53"/>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54" name="Group 54"/>
            <p:cNvGrpSpPr/>
            <p:nvPr/>
          </p:nvGrpSpPr>
          <p:grpSpPr>
            <a:xfrm>
              <a:off x="0" y="806705"/>
              <a:ext cx="2475899" cy="402215"/>
              <a:chOff x="0" y="0"/>
              <a:chExt cx="1787516" cy="290386"/>
            </a:xfrm>
          </p:grpSpPr>
          <p:sp>
            <p:nvSpPr>
              <p:cNvPr id="55" name="Freeform 55"/>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56" name="TextBox 56"/>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57" name="Group 57"/>
            <p:cNvGrpSpPr/>
            <p:nvPr/>
          </p:nvGrpSpPr>
          <p:grpSpPr>
            <a:xfrm>
              <a:off x="990591" y="23206"/>
              <a:ext cx="481884" cy="426329"/>
              <a:chOff x="0" y="0"/>
              <a:chExt cx="347904" cy="307795"/>
            </a:xfrm>
          </p:grpSpPr>
          <p:sp>
            <p:nvSpPr>
              <p:cNvPr id="58" name="Freeform 58"/>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59" name="TextBox 59"/>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60" name="Group 60"/>
            <p:cNvGrpSpPr/>
            <p:nvPr/>
          </p:nvGrpSpPr>
          <p:grpSpPr>
            <a:xfrm>
              <a:off x="0" y="998793"/>
              <a:ext cx="2475899" cy="123219"/>
              <a:chOff x="0" y="0"/>
              <a:chExt cx="1787516" cy="88960"/>
            </a:xfrm>
          </p:grpSpPr>
          <p:sp>
            <p:nvSpPr>
              <p:cNvPr id="61" name="Freeform 61"/>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62" name="TextBox 62"/>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63" name="Group 63"/>
            <p:cNvGrpSpPr/>
            <p:nvPr/>
          </p:nvGrpSpPr>
          <p:grpSpPr>
            <a:xfrm>
              <a:off x="0" y="1078685"/>
              <a:ext cx="2475899" cy="150937"/>
              <a:chOff x="0" y="0"/>
              <a:chExt cx="1787516" cy="108971"/>
            </a:xfrm>
          </p:grpSpPr>
          <p:sp>
            <p:nvSpPr>
              <p:cNvPr id="64" name="Freeform 64"/>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65" name="TextBox 65"/>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66" name="AutoShape 66"/>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67" name="AutoShape 67"/>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68" name="AutoShape 68"/>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69" name="Group 69"/>
            <p:cNvGrpSpPr/>
            <p:nvPr/>
          </p:nvGrpSpPr>
          <p:grpSpPr>
            <a:xfrm>
              <a:off x="0" y="1191546"/>
              <a:ext cx="2475899" cy="17374"/>
              <a:chOff x="0" y="0"/>
              <a:chExt cx="1787516" cy="12543"/>
            </a:xfrm>
          </p:grpSpPr>
          <p:sp>
            <p:nvSpPr>
              <p:cNvPr id="70" name="Freeform 70"/>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71" name="TextBox 71"/>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72" name="Group 72"/>
            <p:cNvGrpSpPr/>
            <p:nvPr/>
          </p:nvGrpSpPr>
          <p:grpSpPr>
            <a:xfrm rot="2700000">
              <a:off x="1512342" y="779290"/>
              <a:ext cx="234463" cy="56875"/>
              <a:chOff x="0" y="0"/>
              <a:chExt cx="169275" cy="41062"/>
            </a:xfrm>
          </p:grpSpPr>
          <p:sp>
            <p:nvSpPr>
              <p:cNvPr id="73" name="Freeform 73"/>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74" name="TextBox 74"/>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75" name="Group 75"/>
            <p:cNvGrpSpPr/>
            <p:nvPr/>
          </p:nvGrpSpPr>
          <p:grpSpPr>
            <a:xfrm>
              <a:off x="0" y="1186918"/>
              <a:ext cx="2475899" cy="51001"/>
              <a:chOff x="0" y="0"/>
              <a:chExt cx="1787516" cy="36821"/>
            </a:xfrm>
          </p:grpSpPr>
          <p:sp>
            <p:nvSpPr>
              <p:cNvPr id="76" name="Freeform 76"/>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77" name="TextBox 77"/>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78" name="Group 78"/>
            <p:cNvGrpSpPr/>
            <p:nvPr/>
          </p:nvGrpSpPr>
          <p:grpSpPr>
            <a:xfrm>
              <a:off x="1605779" y="599360"/>
              <a:ext cx="47588" cy="159157"/>
              <a:chOff x="0" y="0"/>
              <a:chExt cx="243028" cy="812800"/>
            </a:xfrm>
          </p:grpSpPr>
          <p:sp>
            <p:nvSpPr>
              <p:cNvPr id="79" name="Freeform 79"/>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0" name="TextBox 80"/>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81" name="Group 81"/>
            <p:cNvGrpSpPr/>
            <p:nvPr/>
          </p:nvGrpSpPr>
          <p:grpSpPr>
            <a:xfrm>
              <a:off x="1151630" y="109289"/>
              <a:ext cx="183597" cy="174561"/>
              <a:chOff x="0" y="0"/>
              <a:chExt cx="870813" cy="827953"/>
            </a:xfrm>
          </p:grpSpPr>
          <p:sp>
            <p:nvSpPr>
              <p:cNvPr id="82" name="Freeform 82"/>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83" name="TextBox 83"/>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84" name="Group 84"/>
            <p:cNvGrpSpPr/>
            <p:nvPr/>
          </p:nvGrpSpPr>
          <p:grpSpPr>
            <a:xfrm>
              <a:off x="1139145" y="118432"/>
              <a:ext cx="183597" cy="171366"/>
              <a:chOff x="0" y="0"/>
              <a:chExt cx="870813" cy="812800"/>
            </a:xfrm>
          </p:grpSpPr>
          <p:sp>
            <p:nvSpPr>
              <p:cNvPr id="85" name="Freeform 85"/>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86" name="TextBox 86"/>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87" name="Group 87"/>
            <p:cNvGrpSpPr/>
            <p:nvPr/>
          </p:nvGrpSpPr>
          <p:grpSpPr>
            <a:xfrm>
              <a:off x="813022" y="586554"/>
              <a:ext cx="47588" cy="159157"/>
              <a:chOff x="0" y="0"/>
              <a:chExt cx="243028" cy="812800"/>
            </a:xfrm>
          </p:grpSpPr>
          <p:sp>
            <p:nvSpPr>
              <p:cNvPr id="88" name="Freeform 88"/>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9" name="TextBox 89"/>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90" name="TextBox 90"/>
          <p:cNvSpPr txBox="1"/>
          <p:nvPr/>
        </p:nvSpPr>
        <p:spPr>
          <a:xfrm>
            <a:off x="1767953" y="7357653"/>
            <a:ext cx="13658705" cy="7989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사실상 학습이 불가능한 상황으로 하이퍼파라미터 설정이 의미가 없었기에 하이퍼파라미터 튜닝을 하기보다 환경을 재설정하는 것을 중점으로 두고 실험을 이후 진행함</a:t>
            </a:r>
          </a:p>
        </p:txBody>
      </p:sp>
      <p:sp>
        <p:nvSpPr>
          <p:cNvPr id="91" name="TextBox 91"/>
          <p:cNvSpPr txBox="1"/>
          <p:nvPr/>
        </p:nvSpPr>
        <p:spPr>
          <a:xfrm>
            <a:off x="1777478" y="5607394"/>
            <a:ext cx="13967300" cy="7989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마찰 계수 0.98은 시뮬레이션 결과 공이 너무 많이 구르는 현상이 있었다. </a:t>
            </a:r>
          </a:p>
          <a:p>
            <a:pPr algn="l">
              <a:lnSpc>
                <a:spcPts val="3219"/>
              </a:lnSpc>
            </a:pPr>
            <a:r>
              <a:rPr lang="en-US" sz="2299">
                <a:solidFill>
                  <a:srgbClr val="343D63"/>
                </a:solidFill>
                <a:latin typeface="TDTD순고딕"/>
                <a:ea typeface="TDTD순고딕"/>
                <a:cs typeface="TDTD순고딕"/>
                <a:sym typeface="TDTD순고딕"/>
              </a:rPr>
              <a:t>       → 마찰계수를 이후에 0.8 정도로 수정하였다</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E7F0"/>
        </a:solidFill>
        <a:effectLst/>
      </p:bgPr>
    </p:bg>
    <p:spTree>
      <p:nvGrpSpPr>
        <p:cNvPr id="1" name=""/>
        <p:cNvGrpSpPr/>
        <p:nvPr/>
      </p:nvGrpSpPr>
      <p:grpSpPr>
        <a:xfrm>
          <a:off x="0" y="0"/>
          <a:ext cx="0" cy="0"/>
          <a:chOff x="0" y="0"/>
          <a:chExt cx="0" cy="0"/>
        </a:xfrm>
      </p:grpSpPr>
      <p:grpSp>
        <p:nvGrpSpPr>
          <p:cNvPr id="2" name="Group 2"/>
          <p:cNvGrpSpPr/>
          <p:nvPr/>
        </p:nvGrpSpPr>
        <p:grpSpPr>
          <a:xfrm>
            <a:off x="-1147701" y="-94140"/>
            <a:ext cx="20715765" cy="10381140"/>
            <a:chOff x="0" y="0"/>
            <a:chExt cx="27621019" cy="13841521"/>
          </a:xfrm>
        </p:grpSpPr>
        <p:sp>
          <p:nvSpPr>
            <p:cNvPr id="3" name="Freeform 3"/>
            <p:cNvSpPr/>
            <p:nvPr/>
          </p:nvSpPr>
          <p:spPr>
            <a:xfrm>
              <a:off x="0"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a:off x="0"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Freeform 5"/>
            <p:cNvSpPr/>
            <p:nvPr/>
          </p:nvSpPr>
          <p:spPr>
            <a:xfrm>
              <a:off x="6685828" y="0"/>
              <a:ext cx="7152691" cy="7152691"/>
            </a:xfrm>
            <a:custGeom>
              <a:avLst/>
              <a:gdLst/>
              <a:ahLst/>
              <a:cxnLst/>
              <a:rect l="l" t="t" r="r" b="b"/>
              <a:pathLst>
                <a:path w="7152691" h="7152691">
                  <a:moveTo>
                    <a:pt x="0" y="0"/>
                  </a:moveTo>
                  <a:lnTo>
                    <a:pt x="7152692" y="0"/>
                  </a:lnTo>
                  <a:lnTo>
                    <a:pt x="7152692"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Freeform 6"/>
            <p:cNvSpPr/>
            <p:nvPr/>
          </p:nvSpPr>
          <p:spPr>
            <a:xfrm>
              <a:off x="6685828" y="6688829"/>
              <a:ext cx="7152691" cy="7152691"/>
            </a:xfrm>
            <a:custGeom>
              <a:avLst/>
              <a:gdLst/>
              <a:ahLst/>
              <a:cxnLst/>
              <a:rect l="l" t="t" r="r" b="b"/>
              <a:pathLst>
                <a:path w="7152691" h="7152691">
                  <a:moveTo>
                    <a:pt x="0" y="0"/>
                  </a:moveTo>
                  <a:lnTo>
                    <a:pt x="7152692" y="0"/>
                  </a:lnTo>
                  <a:lnTo>
                    <a:pt x="7152692"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7" name="Freeform 7"/>
            <p:cNvSpPr/>
            <p:nvPr/>
          </p:nvSpPr>
          <p:spPr>
            <a:xfrm>
              <a:off x="1357707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8" name="Freeform 8"/>
            <p:cNvSpPr/>
            <p:nvPr/>
          </p:nvSpPr>
          <p:spPr>
            <a:xfrm>
              <a:off x="1357707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9" name="Freeform 9"/>
            <p:cNvSpPr/>
            <p:nvPr/>
          </p:nvSpPr>
          <p:spPr>
            <a:xfrm>
              <a:off x="20468328" y="0"/>
              <a:ext cx="7152691" cy="7152691"/>
            </a:xfrm>
            <a:custGeom>
              <a:avLst/>
              <a:gdLst/>
              <a:ahLst/>
              <a:cxnLst/>
              <a:rect l="l" t="t" r="r" b="b"/>
              <a:pathLst>
                <a:path w="7152691" h="7152691">
                  <a:moveTo>
                    <a:pt x="0" y="0"/>
                  </a:moveTo>
                  <a:lnTo>
                    <a:pt x="7152691" y="0"/>
                  </a:lnTo>
                  <a:lnTo>
                    <a:pt x="7152691" y="7152691"/>
                  </a:lnTo>
                  <a:lnTo>
                    <a:pt x="0" y="715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Freeform 10"/>
            <p:cNvSpPr/>
            <p:nvPr/>
          </p:nvSpPr>
          <p:spPr>
            <a:xfrm>
              <a:off x="20468328" y="6688829"/>
              <a:ext cx="7152691" cy="7152691"/>
            </a:xfrm>
            <a:custGeom>
              <a:avLst/>
              <a:gdLst/>
              <a:ahLst/>
              <a:cxnLst/>
              <a:rect l="l" t="t" r="r" b="b"/>
              <a:pathLst>
                <a:path w="7152691" h="7152691">
                  <a:moveTo>
                    <a:pt x="0" y="0"/>
                  </a:moveTo>
                  <a:lnTo>
                    <a:pt x="7152691" y="0"/>
                  </a:lnTo>
                  <a:lnTo>
                    <a:pt x="7152691" y="7152692"/>
                  </a:lnTo>
                  <a:lnTo>
                    <a:pt x="0" y="7152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grpSp>
        <p:nvGrpSpPr>
          <p:cNvPr id="11" name="Group 11"/>
          <p:cNvGrpSpPr/>
          <p:nvPr/>
        </p:nvGrpSpPr>
        <p:grpSpPr>
          <a:xfrm>
            <a:off x="980630" y="838519"/>
            <a:ext cx="16435806" cy="8766225"/>
            <a:chOff x="0" y="0"/>
            <a:chExt cx="21914407" cy="11688300"/>
          </a:xfrm>
        </p:grpSpPr>
        <p:grpSp>
          <p:nvGrpSpPr>
            <p:cNvPr id="12" name="Group 12"/>
            <p:cNvGrpSpPr/>
            <p:nvPr/>
          </p:nvGrpSpPr>
          <p:grpSpPr>
            <a:xfrm>
              <a:off x="286389" y="280075"/>
              <a:ext cx="21628018" cy="11408225"/>
              <a:chOff x="0" y="0"/>
              <a:chExt cx="4272201" cy="2253477"/>
            </a:xfrm>
          </p:grpSpPr>
          <p:sp>
            <p:nvSpPr>
              <p:cNvPr id="13" name="Freeform 13"/>
              <p:cNvSpPr/>
              <p:nvPr/>
            </p:nvSpPr>
            <p:spPr>
              <a:xfrm>
                <a:off x="0" y="0"/>
                <a:ext cx="4272201" cy="2253477"/>
              </a:xfrm>
              <a:custGeom>
                <a:avLst/>
                <a:gdLst/>
                <a:ahLst/>
                <a:cxnLst/>
                <a:rect l="l" t="t" r="r" b="b"/>
                <a:pathLst>
                  <a:path w="4272201" h="2253477">
                    <a:moveTo>
                      <a:pt x="0" y="0"/>
                    </a:moveTo>
                    <a:lnTo>
                      <a:pt x="4272201" y="0"/>
                    </a:lnTo>
                    <a:lnTo>
                      <a:pt x="4272201" y="2253477"/>
                    </a:lnTo>
                    <a:lnTo>
                      <a:pt x="0" y="2253477"/>
                    </a:lnTo>
                    <a:close/>
                  </a:path>
                </a:pathLst>
              </a:custGeom>
              <a:solidFill>
                <a:srgbClr val="343D63"/>
              </a:solidFill>
              <a:ln cap="sq">
                <a:noFill/>
                <a:prstDash val="solid"/>
                <a:miter/>
              </a:ln>
            </p:spPr>
            <p:txBody>
              <a:bodyPr/>
              <a:lstStyle/>
              <a:p>
                <a:endParaRPr lang="ko-KR" altLang="en-US"/>
              </a:p>
            </p:txBody>
          </p:sp>
          <p:sp>
            <p:nvSpPr>
              <p:cNvPr id="14" name="TextBox 14"/>
              <p:cNvSpPr txBox="1"/>
              <p:nvPr/>
            </p:nvSpPr>
            <p:spPr>
              <a:xfrm>
                <a:off x="0" y="-47625"/>
                <a:ext cx="4272201" cy="230110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28188" y="147210"/>
              <a:ext cx="21667864" cy="11428651"/>
              <a:chOff x="0" y="0"/>
              <a:chExt cx="4280072" cy="2257511"/>
            </a:xfrm>
          </p:grpSpPr>
          <p:sp>
            <p:nvSpPr>
              <p:cNvPr id="16" name="Freeform 16"/>
              <p:cNvSpPr/>
              <p:nvPr/>
            </p:nvSpPr>
            <p:spPr>
              <a:xfrm>
                <a:off x="0" y="0"/>
                <a:ext cx="4280072" cy="2257511"/>
              </a:xfrm>
              <a:custGeom>
                <a:avLst/>
                <a:gdLst/>
                <a:ahLst/>
                <a:cxnLst/>
                <a:rect l="l" t="t" r="r" b="b"/>
                <a:pathLst>
                  <a:path w="4280072" h="2257511">
                    <a:moveTo>
                      <a:pt x="0" y="0"/>
                    </a:moveTo>
                    <a:lnTo>
                      <a:pt x="4280072" y="0"/>
                    </a:lnTo>
                    <a:lnTo>
                      <a:pt x="4280072" y="2257511"/>
                    </a:lnTo>
                    <a:lnTo>
                      <a:pt x="0" y="2257511"/>
                    </a:lnTo>
                    <a:close/>
                  </a:path>
                </a:pathLst>
              </a:custGeom>
              <a:solidFill>
                <a:srgbClr val="E5E7F0"/>
              </a:solidFill>
              <a:ln w="19050" cap="sq">
                <a:solidFill>
                  <a:srgbClr val="3D4569"/>
                </a:solidFill>
                <a:prstDash val="solid"/>
                <a:miter/>
              </a:ln>
            </p:spPr>
            <p:txBody>
              <a:bodyPr/>
              <a:lstStyle/>
              <a:p>
                <a:endParaRPr lang="ko-KR" altLang="en-US"/>
              </a:p>
            </p:txBody>
          </p:sp>
          <p:sp>
            <p:nvSpPr>
              <p:cNvPr id="17" name="TextBox 17"/>
              <p:cNvSpPr txBox="1"/>
              <p:nvPr/>
            </p:nvSpPr>
            <p:spPr>
              <a:xfrm>
                <a:off x="0" y="-47625"/>
                <a:ext cx="4280072" cy="2305136"/>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0" y="0"/>
              <a:ext cx="21640800" cy="11428651"/>
              <a:chOff x="0" y="0"/>
              <a:chExt cx="4274726" cy="2257511"/>
            </a:xfrm>
          </p:grpSpPr>
          <p:sp>
            <p:nvSpPr>
              <p:cNvPr id="19" name="Freeform 19"/>
              <p:cNvSpPr/>
              <p:nvPr/>
            </p:nvSpPr>
            <p:spPr>
              <a:xfrm>
                <a:off x="0" y="0"/>
                <a:ext cx="4274726" cy="2257511"/>
              </a:xfrm>
              <a:custGeom>
                <a:avLst/>
                <a:gdLst/>
                <a:ahLst/>
                <a:cxnLst/>
                <a:rect l="l" t="t" r="r" b="b"/>
                <a:pathLst>
                  <a:path w="4274726" h="2257511">
                    <a:moveTo>
                      <a:pt x="0" y="0"/>
                    </a:moveTo>
                    <a:lnTo>
                      <a:pt x="4274726" y="0"/>
                    </a:lnTo>
                    <a:lnTo>
                      <a:pt x="4274726" y="2257511"/>
                    </a:lnTo>
                    <a:lnTo>
                      <a:pt x="0" y="2257511"/>
                    </a:lnTo>
                    <a:close/>
                  </a:path>
                </a:pathLst>
              </a:custGeom>
              <a:solidFill>
                <a:srgbClr val="FFFFFF"/>
              </a:solidFill>
              <a:ln w="19050" cap="sq">
                <a:solidFill>
                  <a:srgbClr val="343D63"/>
                </a:solidFill>
                <a:prstDash val="solid"/>
                <a:miter/>
              </a:ln>
            </p:spPr>
            <p:txBody>
              <a:bodyPr/>
              <a:lstStyle/>
              <a:p>
                <a:endParaRPr lang="ko-KR" altLang="en-US"/>
              </a:p>
            </p:txBody>
          </p:sp>
          <p:sp>
            <p:nvSpPr>
              <p:cNvPr id="20" name="TextBox 20"/>
              <p:cNvSpPr txBox="1"/>
              <p:nvPr/>
            </p:nvSpPr>
            <p:spPr>
              <a:xfrm>
                <a:off x="0" y="-47625"/>
                <a:ext cx="4274726" cy="2305136"/>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1776878" y="3828413"/>
            <a:ext cx="14144085" cy="5104257"/>
            <a:chOff x="0" y="0"/>
            <a:chExt cx="3772734" cy="1361488"/>
          </a:xfrm>
        </p:grpSpPr>
        <p:sp>
          <p:nvSpPr>
            <p:cNvPr id="22" name="Freeform 22"/>
            <p:cNvSpPr/>
            <p:nvPr/>
          </p:nvSpPr>
          <p:spPr>
            <a:xfrm>
              <a:off x="0" y="0"/>
              <a:ext cx="3772734" cy="1361488"/>
            </a:xfrm>
            <a:custGeom>
              <a:avLst/>
              <a:gdLst/>
              <a:ahLst/>
              <a:cxnLst/>
              <a:rect l="l" t="t" r="r" b="b"/>
              <a:pathLst>
                <a:path w="3772734" h="1361488">
                  <a:moveTo>
                    <a:pt x="0" y="0"/>
                  </a:moveTo>
                  <a:lnTo>
                    <a:pt x="3772734" y="0"/>
                  </a:lnTo>
                  <a:lnTo>
                    <a:pt x="3772734" y="1361488"/>
                  </a:lnTo>
                  <a:lnTo>
                    <a:pt x="0" y="1361488"/>
                  </a:lnTo>
                  <a:close/>
                </a:path>
              </a:pathLst>
            </a:custGeom>
            <a:solidFill>
              <a:srgbClr val="FFFFFF"/>
            </a:solidFill>
            <a:ln w="9525" cap="sq">
              <a:solidFill>
                <a:srgbClr val="343D63"/>
              </a:solidFill>
              <a:prstDash val="solid"/>
              <a:miter/>
            </a:ln>
          </p:spPr>
          <p:txBody>
            <a:bodyPr/>
            <a:lstStyle/>
            <a:p>
              <a:endParaRPr lang="ko-KR" altLang="en-US"/>
            </a:p>
          </p:txBody>
        </p:sp>
        <p:sp>
          <p:nvSpPr>
            <p:cNvPr id="23" name="TextBox 23"/>
            <p:cNvSpPr txBox="1"/>
            <p:nvPr/>
          </p:nvSpPr>
          <p:spPr>
            <a:xfrm>
              <a:off x="0" y="-47625"/>
              <a:ext cx="3772734" cy="1409113"/>
            </a:xfrm>
            <a:prstGeom prst="rect">
              <a:avLst/>
            </a:prstGeom>
          </p:spPr>
          <p:txBody>
            <a:bodyPr lIns="50800" tIns="50800" rIns="50800" bIns="50800" rtlCol="0" anchor="ctr"/>
            <a:lstStyle/>
            <a:p>
              <a:pPr algn="ctr">
                <a:lnSpc>
                  <a:spcPts val="2940"/>
                </a:lnSpc>
              </a:pPr>
              <a:endParaRPr/>
            </a:p>
          </p:txBody>
        </p:sp>
      </p:grpSp>
      <p:sp>
        <p:nvSpPr>
          <p:cNvPr id="24" name="TextBox 24"/>
          <p:cNvSpPr txBox="1"/>
          <p:nvPr/>
        </p:nvSpPr>
        <p:spPr>
          <a:xfrm>
            <a:off x="1243131" y="1496599"/>
            <a:ext cx="1337285" cy="1047800"/>
          </a:xfrm>
          <a:prstGeom prst="rect">
            <a:avLst/>
          </a:prstGeom>
        </p:spPr>
        <p:txBody>
          <a:bodyPr lIns="0" tIns="0" rIns="0" bIns="0" rtlCol="0" anchor="t">
            <a:spAutoFit/>
          </a:bodyPr>
          <a:lstStyle/>
          <a:p>
            <a:pPr algn="ctr">
              <a:lnSpc>
                <a:spcPts val="8400"/>
              </a:lnSpc>
            </a:pPr>
            <a:r>
              <a:rPr lang="en-US" sz="6000">
                <a:solidFill>
                  <a:srgbClr val="9BA0BB">
                    <a:alpha val="73725"/>
                  </a:srgbClr>
                </a:solidFill>
                <a:latin typeface="Germania One"/>
                <a:ea typeface="Germania One"/>
                <a:cs typeface="Germania One"/>
                <a:sym typeface="Germania One"/>
              </a:rPr>
              <a:t>04</a:t>
            </a:r>
          </a:p>
        </p:txBody>
      </p:sp>
      <p:sp>
        <p:nvSpPr>
          <p:cNvPr id="25" name="TextBox 25"/>
          <p:cNvSpPr txBox="1"/>
          <p:nvPr/>
        </p:nvSpPr>
        <p:spPr>
          <a:xfrm>
            <a:off x="2580416" y="1414049"/>
            <a:ext cx="14293134" cy="1203325"/>
          </a:xfrm>
          <a:prstGeom prst="rect">
            <a:avLst/>
          </a:prstGeom>
        </p:spPr>
        <p:txBody>
          <a:bodyPr lIns="0" tIns="0" rIns="0" bIns="0" rtlCol="0" anchor="t">
            <a:spAutoFit/>
          </a:bodyPr>
          <a:lstStyle/>
          <a:p>
            <a:pPr algn="l">
              <a:lnSpc>
                <a:spcPts val="9799"/>
              </a:lnSpc>
            </a:pPr>
            <a:r>
              <a:rPr lang="en-US" sz="6999">
                <a:solidFill>
                  <a:srgbClr val="343D63"/>
                </a:solidFill>
                <a:latin typeface="210 국민체조"/>
                <a:ea typeface="210 국민체조"/>
                <a:cs typeface="210 국민체조"/>
                <a:sym typeface="210 국민체조"/>
              </a:rPr>
              <a:t>세부 실험 내용 (중반)</a:t>
            </a:r>
          </a:p>
        </p:txBody>
      </p:sp>
      <p:sp>
        <p:nvSpPr>
          <p:cNvPr id="26" name="TextBox 26"/>
          <p:cNvSpPr txBox="1"/>
          <p:nvPr/>
        </p:nvSpPr>
        <p:spPr>
          <a:xfrm>
            <a:off x="1777478" y="3958983"/>
            <a:ext cx="13720304" cy="7989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Random 배치의 경우 State의 경우의 수가 무한하기 때문에 3쿠션 기본배치 5개로 state를 제한하고, Noise를 섞는 다양한 학습을 할 수 있도록 state를 설정하였다. </a:t>
            </a:r>
          </a:p>
        </p:txBody>
      </p:sp>
      <p:sp>
        <p:nvSpPr>
          <p:cNvPr id="27" name="TextBox 27"/>
          <p:cNvSpPr txBox="1"/>
          <p:nvPr/>
        </p:nvSpPr>
        <p:spPr>
          <a:xfrm>
            <a:off x="1778078" y="6985734"/>
            <a:ext cx="13966700" cy="7989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3쿠션 국제 룰에 따라, 초구 배치에서 노란 공을 치는 경우 파울이기 때문에 reward에 노란공을 먼저 치는 경우 -10의 패널티를 주었고 거리 계산 또한 초구에서는 빨간공과의 거리만 고려하게 설정하였다.  </a:t>
            </a:r>
          </a:p>
        </p:txBody>
      </p:sp>
      <p:grpSp>
        <p:nvGrpSpPr>
          <p:cNvPr id="28" name="Group 28"/>
          <p:cNvGrpSpPr/>
          <p:nvPr/>
        </p:nvGrpSpPr>
        <p:grpSpPr>
          <a:xfrm>
            <a:off x="16155747" y="5221632"/>
            <a:ext cx="717803" cy="565652"/>
            <a:chOff x="0" y="0"/>
            <a:chExt cx="957071" cy="754203"/>
          </a:xfrm>
        </p:grpSpPr>
        <p:sp>
          <p:nvSpPr>
            <p:cNvPr id="29" name="Freeform 29"/>
            <p:cNvSpPr/>
            <p:nvPr/>
          </p:nvSpPr>
          <p:spPr>
            <a:xfrm rot="-5400000">
              <a:off x="-141927" y="141927"/>
              <a:ext cx="754203" cy="470348"/>
            </a:xfrm>
            <a:custGeom>
              <a:avLst/>
              <a:gdLst/>
              <a:ahLst/>
              <a:cxnLst/>
              <a:rect l="l" t="t" r="r" b="b"/>
              <a:pathLst>
                <a:path w="754203" h="470348">
                  <a:moveTo>
                    <a:pt x="0" y="0"/>
                  </a:moveTo>
                  <a:lnTo>
                    <a:pt x="754202" y="0"/>
                  </a:lnTo>
                  <a:lnTo>
                    <a:pt x="754202" y="470348"/>
                  </a:lnTo>
                  <a:lnTo>
                    <a:pt x="0" y="4703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30" name="Freeform 30"/>
            <p:cNvSpPr/>
            <p:nvPr/>
          </p:nvSpPr>
          <p:spPr>
            <a:xfrm rot="-5400000">
              <a:off x="101434"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31" name="Freeform 31"/>
            <p:cNvSpPr/>
            <p:nvPr/>
          </p:nvSpPr>
          <p:spPr>
            <a:xfrm rot="-5400000">
              <a:off x="344795" y="141927"/>
              <a:ext cx="754203" cy="470348"/>
            </a:xfrm>
            <a:custGeom>
              <a:avLst/>
              <a:gdLst/>
              <a:ahLst/>
              <a:cxnLst/>
              <a:rect l="l" t="t" r="r" b="b"/>
              <a:pathLst>
                <a:path w="754203" h="470348">
                  <a:moveTo>
                    <a:pt x="0" y="0"/>
                  </a:moveTo>
                  <a:lnTo>
                    <a:pt x="754203" y="0"/>
                  </a:lnTo>
                  <a:lnTo>
                    <a:pt x="754203" y="470348"/>
                  </a:lnTo>
                  <a:lnTo>
                    <a:pt x="0" y="4703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grpSp>
      <p:grpSp>
        <p:nvGrpSpPr>
          <p:cNvPr id="32" name="Group 32"/>
          <p:cNvGrpSpPr/>
          <p:nvPr/>
        </p:nvGrpSpPr>
        <p:grpSpPr>
          <a:xfrm>
            <a:off x="8215538" y="200151"/>
            <a:ext cx="1856924" cy="928439"/>
            <a:chOff x="0" y="0"/>
            <a:chExt cx="2475899" cy="1237919"/>
          </a:xfrm>
        </p:grpSpPr>
        <p:grpSp>
          <p:nvGrpSpPr>
            <p:cNvPr id="33" name="Group 33"/>
            <p:cNvGrpSpPr/>
            <p:nvPr/>
          </p:nvGrpSpPr>
          <p:grpSpPr>
            <a:xfrm>
              <a:off x="978382" y="0"/>
              <a:ext cx="505122" cy="402903"/>
              <a:chOff x="0" y="0"/>
              <a:chExt cx="364681" cy="290882"/>
            </a:xfrm>
          </p:grpSpPr>
          <p:sp>
            <p:nvSpPr>
              <p:cNvPr id="34" name="Freeform 34"/>
              <p:cNvSpPr/>
              <p:nvPr/>
            </p:nvSpPr>
            <p:spPr>
              <a:xfrm>
                <a:off x="0" y="0"/>
                <a:ext cx="364681" cy="290882"/>
              </a:xfrm>
              <a:custGeom>
                <a:avLst/>
                <a:gdLst/>
                <a:ahLst/>
                <a:cxnLst/>
                <a:rect l="l" t="t" r="r" b="b"/>
                <a:pathLst>
                  <a:path w="364681" h="290882">
                    <a:moveTo>
                      <a:pt x="145441" y="0"/>
                    </a:moveTo>
                    <a:lnTo>
                      <a:pt x="219240" y="0"/>
                    </a:lnTo>
                    <a:cubicBezTo>
                      <a:pt x="257814" y="0"/>
                      <a:pt x="294807" y="15323"/>
                      <a:pt x="322083" y="42599"/>
                    </a:cubicBezTo>
                    <a:cubicBezTo>
                      <a:pt x="349358" y="69874"/>
                      <a:pt x="364681" y="106868"/>
                      <a:pt x="364681" y="145441"/>
                    </a:cubicBezTo>
                    <a:lnTo>
                      <a:pt x="364681" y="145441"/>
                    </a:lnTo>
                    <a:cubicBezTo>
                      <a:pt x="364681" y="225766"/>
                      <a:pt x="299565" y="290882"/>
                      <a:pt x="219240" y="290882"/>
                    </a:cubicBezTo>
                    <a:lnTo>
                      <a:pt x="145441" y="290882"/>
                    </a:lnTo>
                    <a:cubicBezTo>
                      <a:pt x="106868" y="290882"/>
                      <a:pt x="69874" y="275559"/>
                      <a:pt x="42599" y="248284"/>
                    </a:cubicBezTo>
                    <a:cubicBezTo>
                      <a:pt x="15323" y="221008"/>
                      <a:pt x="0" y="184015"/>
                      <a:pt x="0" y="145441"/>
                    </a:cubicBezTo>
                    <a:lnTo>
                      <a:pt x="0" y="145441"/>
                    </a:lnTo>
                    <a:cubicBezTo>
                      <a:pt x="0" y="106868"/>
                      <a:pt x="15323" y="69874"/>
                      <a:pt x="42599" y="42599"/>
                    </a:cubicBezTo>
                    <a:cubicBezTo>
                      <a:pt x="69874" y="15323"/>
                      <a:pt x="106868" y="0"/>
                      <a:pt x="145441" y="0"/>
                    </a:cubicBezTo>
                    <a:close/>
                  </a:path>
                </a:pathLst>
              </a:custGeom>
              <a:solidFill>
                <a:srgbClr val="8192A7"/>
              </a:solidFill>
            </p:spPr>
            <p:txBody>
              <a:bodyPr/>
              <a:lstStyle/>
              <a:p>
                <a:endParaRPr lang="ko-KR" altLang="en-US"/>
              </a:p>
            </p:txBody>
          </p:sp>
          <p:sp>
            <p:nvSpPr>
              <p:cNvPr id="35" name="TextBox 35"/>
              <p:cNvSpPr txBox="1"/>
              <p:nvPr/>
            </p:nvSpPr>
            <p:spPr>
              <a:xfrm>
                <a:off x="0" y="-47625"/>
                <a:ext cx="364681" cy="338507"/>
              </a:xfrm>
              <a:prstGeom prst="rect">
                <a:avLst/>
              </a:prstGeom>
            </p:spPr>
            <p:txBody>
              <a:bodyPr lIns="45123" tIns="45123" rIns="45123" bIns="45123" rtlCol="0" anchor="ctr"/>
              <a:lstStyle/>
              <a:p>
                <a:pPr algn="ctr">
                  <a:lnSpc>
                    <a:spcPts val="3080"/>
                  </a:lnSpc>
                </a:pPr>
                <a:endParaRPr/>
              </a:p>
            </p:txBody>
          </p:sp>
        </p:grpSp>
        <p:grpSp>
          <p:nvGrpSpPr>
            <p:cNvPr id="36" name="Group 36"/>
            <p:cNvGrpSpPr/>
            <p:nvPr/>
          </p:nvGrpSpPr>
          <p:grpSpPr>
            <a:xfrm>
              <a:off x="843786" y="220390"/>
              <a:ext cx="776592" cy="747286"/>
              <a:chOff x="0" y="0"/>
              <a:chExt cx="560673" cy="539515"/>
            </a:xfrm>
          </p:grpSpPr>
          <p:sp>
            <p:nvSpPr>
              <p:cNvPr id="37" name="Freeform 37"/>
              <p:cNvSpPr/>
              <p:nvPr/>
            </p:nvSpPr>
            <p:spPr>
              <a:xfrm>
                <a:off x="0" y="0"/>
                <a:ext cx="560673" cy="539516"/>
              </a:xfrm>
              <a:custGeom>
                <a:avLst/>
                <a:gdLst/>
                <a:ahLst/>
                <a:cxnLst/>
                <a:rect l="l" t="t" r="r" b="b"/>
                <a:pathLst>
                  <a:path w="560673" h="539516">
                    <a:moveTo>
                      <a:pt x="61414" y="0"/>
                    </a:moveTo>
                    <a:lnTo>
                      <a:pt x="499259" y="0"/>
                    </a:lnTo>
                    <a:cubicBezTo>
                      <a:pt x="515547" y="0"/>
                      <a:pt x="531168" y="6470"/>
                      <a:pt x="542686" y="17988"/>
                    </a:cubicBezTo>
                    <a:cubicBezTo>
                      <a:pt x="554203" y="29505"/>
                      <a:pt x="560673" y="45126"/>
                      <a:pt x="560673" y="61414"/>
                    </a:cubicBezTo>
                    <a:lnTo>
                      <a:pt x="560673" y="478102"/>
                    </a:lnTo>
                    <a:cubicBezTo>
                      <a:pt x="560673" y="494390"/>
                      <a:pt x="554203" y="510010"/>
                      <a:pt x="542686" y="521528"/>
                    </a:cubicBezTo>
                    <a:cubicBezTo>
                      <a:pt x="531168" y="533045"/>
                      <a:pt x="515547" y="539516"/>
                      <a:pt x="499259" y="539516"/>
                    </a:cubicBezTo>
                    <a:lnTo>
                      <a:pt x="61414" y="539516"/>
                    </a:lnTo>
                    <a:cubicBezTo>
                      <a:pt x="45126" y="539516"/>
                      <a:pt x="29505" y="533045"/>
                      <a:pt x="17988" y="521528"/>
                    </a:cubicBezTo>
                    <a:cubicBezTo>
                      <a:pt x="6470" y="510010"/>
                      <a:pt x="0" y="494390"/>
                      <a:pt x="0" y="478102"/>
                    </a:cubicBezTo>
                    <a:lnTo>
                      <a:pt x="0" y="61414"/>
                    </a:lnTo>
                    <a:cubicBezTo>
                      <a:pt x="0" y="45126"/>
                      <a:pt x="6470" y="29505"/>
                      <a:pt x="17988" y="17988"/>
                    </a:cubicBezTo>
                    <a:cubicBezTo>
                      <a:pt x="29505" y="6470"/>
                      <a:pt x="45126" y="0"/>
                      <a:pt x="61414" y="0"/>
                    </a:cubicBezTo>
                    <a:close/>
                  </a:path>
                </a:pathLst>
              </a:custGeom>
              <a:solidFill>
                <a:srgbClr val="8192A7"/>
              </a:solidFill>
            </p:spPr>
            <p:txBody>
              <a:bodyPr/>
              <a:lstStyle/>
              <a:p>
                <a:endParaRPr lang="ko-KR" altLang="en-US"/>
              </a:p>
            </p:txBody>
          </p:sp>
          <p:sp>
            <p:nvSpPr>
              <p:cNvPr id="38" name="TextBox 38"/>
              <p:cNvSpPr txBox="1"/>
              <p:nvPr/>
            </p:nvSpPr>
            <p:spPr>
              <a:xfrm>
                <a:off x="0" y="-47625"/>
                <a:ext cx="560673" cy="587140"/>
              </a:xfrm>
              <a:prstGeom prst="rect">
                <a:avLst/>
              </a:prstGeom>
            </p:spPr>
            <p:txBody>
              <a:bodyPr lIns="45123" tIns="45123" rIns="45123" bIns="45123" rtlCol="0" anchor="ctr"/>
              <a:lstStyle/>
              <a:p>
                <a:pPr algn="ctr">
                  <a:lnSpc>
                    <a:spcPts val="3080"/>
                  </a:lnSpc>
                </a:pPr>
                <a:endParaRPr/>
              </a:p>
            </p:txBody>
          </p:sp>
        </p:grpSp>
        <p:grpSp>
          <p:nvGrpSpPr>
            <p:cNvPr id="39" name="Group 39"/>
            <p:cNvGrpSpPr/>
            <p:nvPr/>
          </p:nvGrpSpPr>
          <p:grpSpPr>
            <a:xfrm rot="-2700000">
              <a:off x="751131" y="771112"/>
              <a:ext cx="218108" cy="73231"/>
              <a:chOff x="0" y="0"/>
              <a:chExt cx="157466" cy="52870"/>
            </a:xfrm>
          </p:grpSpPr>
          <p:sp>
            <p:nvSpPr>
              <p:cNvPr id="40" name="Freeform 40"/>
              <p:cNvSpPr/>
              <p:nvPr/>
            </p:nvSpPr>
            <p:spPr>
              <a:xfrm>
                <a:off x="0" y="0"/>
                <a:ext cx="157466" cy="52870"/>
              </a:xfrm>
              <a:custGeom>
                <a:avLst/>
                <a:gdLst/>
                <a:ahLst/>
                <a:cxnLst/>
                <a:rect l="l" t="t" r="r" b="b"/>
                <a:pathLst>
                  <a:path w="157466" h="52870">
                    <a:moveTo>
                      <a:pt x="0" y="0"/>
                    </a:moveTo>
                    <a:lnTo>
                      <a:pt x="157466" y="0"/>
                    </a:lnTo>
                    <a:lnTo>
                      <a:pt x="157466" y="52870"/>
                    </a:lnTo>
                    <a:lnTo>
                      <a:pt x="0" y="52870"/>
                    </a:lnTo>
                    <a:close/>
                  </a:path>
                </a:pathLst>
              </a:custGeom>
              <a:solidFill>
                <a:srgbClr val="CACDDB"/>
              </a:solidFill>
            </p:spPr>
            <p:txBody>
              <a:bodyPr/>
              <a:lstStyle/>
              <a:p>
                <a:endParaRPr lang="ko-KR" altLang="en-US"/>
              </a:p>
            </p:txBody>
          </p:sp>
          <p:sp>
            <p:nvSpPr>
              <p:cNvPr id="41" name="TextBox 41"/>
              <p:cNvSpPr txBox="1"/>
              <p:nvPr/>
            </p:nvSpPr>
            <p:spPr>
              <a:xfrm>
                <a:off x="0" y="-47625"/>
                <a:ext cx="157466" cy="100495"/>
              </a:xfrm>
              <a:prstGeom prst="rect">
                <a:avLst/>
              </a:prstGeom>
            </p:spPr>
            <p:txBody>
              <a:bodyPr lIns="45123" tIns="45123" rIns="45123" bIns="45123" rtlCol="0" anchor="ctr"/>
              <a:lstStyle/>
              <a:p>
                <a:pPr algn="ctr">
                  <a:lnSpc>
                    <a:spcPts val="3080"/>
                  </a:lnSpc>
                </a:pPr>
                <a:endParaRPr/>
              </a:p>
            </p:txBody>
          </p:sp>
        </p:grpSp>
        <p:grpSp>
          <p:nvGrpSpPr>
            <p:cNvPr id="42" name="Group 42"/>
            <p:cNvGrpSpPr/>
            <p:nvPr/>
          </p:nvGrpSpPr>
          <p:grpSpPr>
            <a:xfrm>
              <a:off x="860610" y="236370"/>
              <a:ext cx="741846" cy="814932"/>
              <a:chOff x="0" y="0"/>
              <a:chExt cx="535588" cy="588354"/>
            </a:xfrm>
          </p:grpSpPr>
          <p:sp>
            <p:nvSpPr>
              <p:cNvPr id="43" name="Freeform 43"/>
              <p:cNvSpPr/>
              <p:nvPr/>
            </p:nvSpPr>
            <p:spPr>
              <a:xfrm>
                <a:off x="0" y="0"/>
                <a:ext cx="535588" cy="588354"/>
              </a:xfrm>
              <a:custGeom>
                <a:avLst/>
                <a:gdLst/>
                <a:ahLst/>
                <a:cxnLst/>
                <a:rect l="l" t="t" r="r" b="b"/>
                <a:pathLst>
                  <a:path w="535588" h="588354">
                    <a:moveTo>
                      <a:pt x="64290" y="0"/>
                    </a:moveTo>
                    <a:lnTo>
                      <a:pt x="471298" y="0"/>
                    </a:lnTo>
                    <a:cubicBezTo>
                      <a:pt x="488348" y="0"/>
                      <a:pt x="504701" y="6773"/>
                      <a:pt x="516758" y="18830"/>
                    </a:cubicBezTo>
                    <a:cubicBezTo>
                      <a:pt x="528814" y="30887"/>
                      <a:pt x="535588" y="47239"/>
                      <a:pt x="535588" y="64290"/>
                    </a:cubicBezTo>
                    <a:lnTo>
                      <a:pt x="535588" y="524063"/>
                    </a:lnTo>
                    <a:cubicBezTo>
                      <a:pt x="535588" y="541114"/>
                      <a:pt x="528814" y="557467"/>
                      <a:pt x="516758" y="569523"/>
                    </a:cubicBezTo>
                    <a:cubicBezTo>
                      <a:pt x="504701" y="581580"/>
                      <a:pt x="488348" y="588354"/>
                      <a:pt x="471298" y="588354"/>
                    </a:cubicBezTo>
                    <a:lnTo>
                      <a:pt x="64290" y="588354"/>
                    </a:lnTo>
                    <a:cubicBezTo>
                      <a:pt x="28784" y="588354"/>
                      <a:pt x="0" y="559570"/>
                      <a:pt x="0" y="524063"/>
                    </a:cubicBezTo>
                    <a:lnTo>
                      <a:pt x="0" y="64290"/>
                    </a:lnTo>
                    <a:cubicBezTo>
                      <a:pt x="0" y="28784"/>
                      <a:pt x="28784" y="0"/>
                      <a:pt x="64290" y="0"/>
                    </a:cubicBezTo>
                    <a:close/>
                  </a:path>
                </a:pathLst>
              </a:custGeom>
              <a:solidFill>
                <a:srgbClr val="CACDDB"/>
              </a:solidFill>
            </p:spPr>
            <p:txBody>
              <a:bodyPr/>
              <a:lstStyle/>
              <a:p>
                <a:endParaRPr lang="ko-KR" altLang="en-US"/>
              </a:p>
            </p:txBody>
          </p:sp>
          <p:sp>
            <p:nvSpPr>
              <p:cNvPr id="44" name="TextBox 44"/>
              <p:cNvSpPr txBox="1"/>
              <p:nvPr/>
            </p:nvSpPr>
            <p:spPr>
              <a:xfrm>
                <a:off x="0" y="-47625"/>
                <a:ext cx="535588" cy="635979"/>
              </a:xfrm>
              <a:prstGeom prst="rect">
                <a:avLst/>
              </a:prstGeom>
            </p:spPr>
            <p:txBody>
              <a:bodyPr lIns="45123" tIns="45123" rIns="45123" bIns="45123" rtlCol="0" anchor="ctr"/>
              <a:lstStyle/>
              <a:p>
                <a:pPr algn="ctr">
                  <a:lnSpc>
                    <a:spcPts val="3080"/>
                  </a:lnSpc>
                </a:pPr>
                <a:endParaRPr/>
              </a:p>
            </p:txBody>
          </p:sp>
        </p:grpSp>
        <p:grpSp>
          <p:nvGrpSpPr>
            <p:cNvPr id="45" name="Group 45"/>
            <p:cNvGrpSpPr/>
            <p:nvPr/>
          </p:nvGrpSpPr>
          <p:grpSpPr>
            <a:xfrm>
              <a:off x="0" y="806705"/>
              <a:ext cx="2475899" cy="402215"/>
              <a:chOff x="0" y="0"/>
              <a:chExt cx="1787516" cy="290386"/>
            </a:xfrm>
          </p:grpSpPr>
          <p:sp>
            <p:nvSpPr>
              <p:cNvPr id="46" name="Freeform 46"/>
              <p:cNvSpPr/>
              <p:nvPr/>
            </p:nvSpPr>
            <p:spPr>
              <a:xfrm>
                <a:off x="0" y="0"/>
                <a:ext cx="1787516" cy="290386"/>
              </a:xfrm>
              <a:custGeom>
                <a:avLst/>
                <a:gdLst/>
                <a:ahLst/>
                <a:cxnLst/>
                <a:rect l="l" t="t" r="r" b="b"/>
                <a:pathLst>
                  <a:path w="1787516" h="290386">
                    <a:moveTo>
                      <a:pt x="65495" y="0"/>
                    </a:moveTo>
                    <a:lnTo>
                      <a:pt x="1722022" y="0"/>
                    </a:lnTo>
                    <a:cubicBezTo>
                      <a:pt x="1758193" y="0"/>
                      <a:pt x="1787516" y="29323"/>
                      <a:pt x="1787516" y="65495"/>
                    </a:cubicBezTo>
                    <a:lnTo>
                      <a:pt x="1787516" y="224891"/>
                    </a:lnTo>
                    <a:cubicBezTo>
                      <a:pt x="1787516" y="261063"/>
                      <a:pt x="1758193" y="290386"/>
                      <a:pt x="1722022" y="290386"/>
                    </a:cubicBezTo>
                    <a:lnTo>
                      <a:pt x="65495" y="290386"/>
                    </a:lnTo>
                    <a:cubicBezTo>
                      <a:pt x="29323" y="290386"/>
                      <a:pt x="0" y="261063"/>
                      <a:pt x="0" y="224891"/>
                    </a:cubicBezTo>
                    <a:lnTo>
                      <a:pt x="0" y="65495"/>
                    </a:lnTo>
                    <a:cubicBezTo>
                      <a:pt x="0" y="29323"/>
                      <a:pt x="29323" y="0"/>
                      <a:pt x="65495" y="0"/>
                    </a:cubicBezTo>
                    <a:close/>
                  </a:path>
                </a:pathLst>
              </a:custGeom>
              <a:solidFill>
                <a:srgbClr val="CACDDB"/>
              </a:solidFill>
            </p:spPr>
            <p:txBody>
              <a:bodyPr/>
              <a:lstStyle/>
              <a:p>
                <a:endParaRPr lang="ko-KR" altLang="en-US"/>
              </a:p>
            </p:txBody>
          </p:sp>
          <p:sp>
            <p:nvSpPr>
              <p:cNvPr id="47" name="TextBox 47"/>
              <p:cNvSpPr txBox="1"/>
              <p:nvPr/>
            </p:nvSpPr>
            <p:spPr>
              <a:xfrm>
                <a:off x="0" y="-47625"/>
                <a:ext cx="1787516" cy="338011"/>
              </a:xfrm>
              <a:prstGeom prst="rect">
                <a:avLst/>
              </a:prstGeom>
            </p:spPr>
            <p:txBody>
              <a:bodyPr lIns="45123" tIns="45123" rIns="45123" bIns="45123" rtlCol="0" anchor="ctr"/>
              <a:lstStyle/>
              <a:p>
                <a:pPr algn="ctr">
                  <a:lnSpc>
                    <a:spcPts val="3080"/>
                  </a:lnSpc>
                </a:pPr>
                <a:endParaRPr/>
              </a:p>
            </p:txBody>
          </p:sp>
        </p:grpSp>
        <p:grpSp>
          <p:nvGrpSpPr>
            <p:cNvPr id="48" name="Group 48"/>
            <p:cNvGrpSpPr/>
            <p:nvPr/>
          </p:nvGrpSpPr>
          <p:grpSpPr>
            <a:xfrm>
              <a:off x="990591" y="23206"/>
              <a:ext cx="481884" cy="426329"/>
              <a:chOff x="0" y="0"/>
              <a:chExt cx="347904" cy="307795"/>
            </a:xfrm>
          </p:grpSpPr>
          <p:sp>
            <p:nvSpPr>
              <p:cNvPr id="49" name="Freeform 49"/>
              <p:cNvSpPr/>
              <p:nvPr/>
            </p:nvSpPr>
            <p:spPr>
              <a:xfrm>
                <a:off x="0" y="0"/>
                <a:ext cx="347904" cy="307795"/>
              </a:xfrm>
              <a:custGeom>
                <a:avLst/>
                <a:gdLst/>
                <a:ahLst/>
                <a:cxnLst/>
                <a:rect l="l" t="t" r="r" b="b"/>
                <a:pathLst>
                  <a:path w="347904" h="307795">
                    <a:moveTo>
                      <a:pt x="153898" y="0"/>
                    </a:moveTo>
                    <a:lnTo>
                      <a:pt x="194006" y="0"/>
                    </a:lnTo>
                    <a:cubicBezTo>
                      <a:pt x="279002" y="0"/>
                      <a:pt x="347904" y="68902"/>
                      <a:pt x="347904" y="153898"/>
                    </a:cubicBezTo>
                    <a:lnTo>
                      <a:pt x="347904" y="153898"/>
                    </a:lnTo>
                    <a:cubicBezTo>
                      <a:pt x="347904" y="194714"/>
                      <a:pt x="331690" y="233858"/>
                      <a:pt x="302828" y="262720"/>
                    </a:cubicBezTo>
                    <a:cubicBezTo>
                      <a:pt x="273967" y="291581"/>
                      <a:pt x="234822" y="307795"/>
                      <a:pt x="194006" y="307795"/>
                    </a:cubicBezTo>
                    <a:lnTo>
                      <a:pt x="153898" y="307795"/>
                    </a:lnTo>
                    <a:cubicBezTo>
                      <a:pt x="68902" y="307795"/>
                      <a:pt x="0" y="238893"/>
                      <a:pt x="0" y="153898"/>
                    </a:cubicBezTo>
                    <a:lnTo>
                      <a:pt x="0" y="153898"/>
                    </a:lnTo>
                    <a:cubicBezTo>
                      <a:pt x="0" y="68902"/>
                      <a:pt x="68902" y="0"/>
                      <a:pt x="153898" y="0"/>
                    </a:cubicBezTo>
                    <a:close/>
                  </a:path>
                </a:pathLst>
              </a:custGeom>
              <a:solidFill>
                <a:srgbClr val="CACDDB"/>
              </a:solidFill>
            </p:spPr>
            <p:txBody>
              <a:bodyPr/>
              <a:lstStyle/>
              <a:p>
                <a:endParaRPr lang="ko-KR" altLang="en-US"/>
              </a:p>
            </p:txBody>
          </p:sp>
          <p:sp>
            <p:nvSpPr>
              <p:cNvPr id="50" name="TextBox 50"/>
              <p:cNvSpPr txBox="1"/>
              <p:nvPr/>
            </p:nvSpPr>
            <p:spPr>
              <a:xfrm>
                <a:off x="0" y="-47625"/>
                <a:ext cx="347904" cy="355420"/>
              </a:xfrm>
              <a:prstGeom prst="rect">
                <a:avLst/>
              </a:prstGeom>
            </p:spPr>
            <p:txBody>
              <a:bodyPr lIns="45123" tIns="45123" rIns="45123" bIns="45123" rtlCol="0" anchor="ctr"/>
              <a:lstStyle/>
              <a:p>
                <a:pPr algn="ctr">
                  <a:lnSpc>
                    <a:spcPts val="3080"/>
                  </a:lnSpc>
                </a:pPr>
                <a:endParaRPr/>
              </a:p>
            </p:txBody>
          </p:sp>
        </p:grpSp>
        <p:grpSp>
          <p:nvGrpSpPr>
            <p:cNvPr id="51" name="Group 51"/>
            <p:cNvGrpSpPr/>
            <p:nvPr/>
          </p:nvGrpSpPr>
          <p:grpSpPr>
            <a:xfrm>
              <a:off x="0" y="998793"/>
              <a:ext cx="2475899" cy="123219"/>
              <a:chOff x="0" y="0"/>
              <a:chExt cx="1787516" cy="88960"/>
            </a:xfrm>
          </p:grpSpPr>
          <p:sp>
            <p:nvSpPr>
              <p:cNvPr id="52" name="Freeform 52"/>
              <p:cNvSpPr/>
              <p:nvPr/>
            </p:nvSpPr>
            <p:spPr>
              <a:xfrm>
                <a:off x="0" y="0"/>
                <a:ext cx="1787516" cy="88960"/>
              </a:xfrm>
              <a:custGeom>
                <a:avLst/>
                <a:gdLst/>
                <a:ahLst/>
                <a:cxnLst/>
                <a:rect l="l" t="t" r="r" b="b"/>
                <a:pathLst>
                  <a:path w="1787516" h="88960">
                    <a:moveTo>
                      <a:pt x="0" y="0"/>
                    </a:moveTo>
                    <a:lnTo>
                      <a:pt x="1787516" y="0"/>
                    </a:lnTo>
                    <a:lnTo>
                      <a:pt x="1787516" y="88960"/>
                    </a:lnTo>
                    <a:lnTo>
                      <a:pt x="0" y="88960"/>
                    </a:lnTo>
                    <a:close/>
                  </a:path>
                </a:pathLst>
              </a:custGeom>
              <a:solidFill>
                <a:srgbClr val="000C0D"/>
              </a:solidFill>
            </p:spPr>
            <p:txBody>
              <a:bodyPr/>
              <a:lstStyle/>
              <a:p>
                <a:endParaRPr lang="ko-KR" altLang="en-US"/>
              </a:p>
            </p:txBody>
          </p:sp>
          <p:sp>
            <p:nvSpPr>
              <p:cNvPr id="53" name="TextBox 53"/>
              <p:cNvSpPr txBox="1"/>
              <p:nvPr/>
            </p:nvSpPr>
            <p:spPr>
              <a:xfrm>
                <a:off x="0" y="-47625"/>
                <a:ext cx="1787516" cy="136585"/>
              </a:xfrm>
              <a:prstGeom prst="rect">
                <a:avLst/>
              </a:prstGeom>
            </p:spPr>
            <p:txBody>
              <a:bodyPr lIns="45123" tIns="45123" rIns="45123" bIns="45123" rtlCol="0" anchor="ctr"/>
              <a:lstStyle/>
              <a:p>
                <a:pPr algn="ctr">
                  <a:lnSpc>
                    <a:spcPts val="3080"/>
                  </a:lnSpc>
                </a:pPr>
                <a:endParaRPr/>
              </a:p>
            </p:txBody>
          </p:sp>
        </p:grpSp>
        <p:grpSp>
          <p:nvGrpSpPr>
            <p:cNvPr id="54" name="Group 54"/>
            <p:cNvGrpSpPr/>
            <p:nvPr/>
          </p:nvGrpSpPr>
          <p:grpSpPr>
            <a:xfrm>
              <a:off x="0" y="1078685"/>
              <a:ext cx="2475899" cy="150937"/>
              <a:chOff x="0" y="0"/>
              <a:chExt cx="1787516" cy="108971"/>
            </a:xfrm>
          </p:grpSpPr>
          <p:sp>
            <p:nvSpPr>
              <p:cNvPr id="55" name="Freeform 55"/>
              <p:cNvSpPr/>
              <p:nvPr/>
            </p:nvSpPr>
            <p:spPr>
              <a:xfrm>
                <a:off x="0" y="0"/>
                <a:ext cx="1787516" cy="108971"/>
              </a:xfrm>
              <a:custGeom>
                <a:avLst/>
                <a:gdLst/>
                <a:ahLst/>
                <a:cxnLst/>
                <a:rect l="l" t="t" r="r" b="b"/>
                <a:pathLst>
                  <a:path w="1787516" h="108971">
                    <a:moveTo>
                      <a:pt x="0" y="0"/>
                    </a:moveTo>
                    <a:lnTo>
                      <a:pt x="1787516" y="0"/>
                    </a:lnTo>
                    <a:lnTo>
                      <a:pt x="1787516" y="108971"/>
                    </a:lnTo>
                    <a:lnTo>
                      <a:pt x="0" y="108971"/>
                    </a:lnTo>
                    <a:close/>
                  </a:path>
                </a:pathLst>
              </a:custGeom>
              <a:solidFill>
                <a:srgbClr val="FCF1FA"/>
              </a:solidFill>
            </p:spPr>
            <p:txBody>
              <a:bodyPr/>
              <a:lstStyle/>
              <a:p>
                <a:endParaRPr lang="ko-KR" altLang="en-US"/>
              </a:p>
            </p:txBody>
          </p:sp>
          <p:sp>
            <p:nvSpPr>
              <p:cNvPr id="56" name="TextBox 56"/>
              <p:cNvSpPr txBox="1"/>
              <p:nvPr/>
            </p:nvSpPr>
            <p:spPr>
              <a:xfrm>
                <a:off x="0" y="-47625"/>
                <a:ext cx="1787516" cy="156596"/>
              </a:xfrm>
              <a:prstGeom prst="rect">
                <a:avLst/>
              </a:prstGeom>
            </p:spPr>
            <p:txBody>
              <a:bodyPr lIns="45123" tIns="45123" rIns="45123" bIns="45123" rtlCol="0" anchor="ctr"/>
              <a:lstStyle/>
              <a:p>
                <a:pPr algn="ctr">
                  <a:lnSpc>
                    <a:spcPts val="3080"/>
                  </a:lnSpc>
                </a:pPr>
                <a:endParaRPr/>
              </a:p>
            </p:txBody>
          </p:sp>
        </p:grpSp>
        <p:sp>
          <p:nvSpPr>
            <p:cNvPr id="57" name="AutoShape 57"/>
            <p:cNvSpPr/>
            <p:nvPr/>
          </p:nvSpPr>
          <p:spPr>
            <a:xfrm>
              <a:off x="0" y="1141369"/>
              <a:ext cx="2475899" cy="0"/>
            </a:xfrm>
            <a:prstGeom prst="line">
              <a:avLst/>
            </a:prstGeom>
            <a:ln w="11736" cap="flat">
              <a:solidFill>
                <a:srgbClr val="000000"/>
              </a:solidFill>
              <a:prstDash val="solid"/>
              <a:headEnd type="none" w="sm" len="sm"/>
              <a:tailEnd type="none" w="sm" len="sm"/>
            </a:ln>
          </p:spPr>
          <p:txBody>
            <a:bodyPr/>
            <a:lstStyle/>
            <a:p>
              <a:endParaRPr lang="ko-KR" altLang="en-US"/>
            </a:p>
          </p:txBody>
        </p:sp>
        <p:sp>
          <p:nvSpPr>
            <p:cNvPr id="58" name="AutoShape 58"/>
            <p:cNvSpPr/>
            <p:nvPr/>
          </p:nvSpPr>
          <p:spPr>
            <a:xfrm>
              <a:off x="0" y="1154528"/>
              <a:ext cx="2475899" cy="0"/>
            </a:xfrm>
            <a:prstGeom prst="line">
              <a:avLst/>
            </a:prstGeom>
            <a:ln w="19559" cap="flat">
              <a:solidFill>
                <a:srgbClr val="2D4550"/>
              </a:solidFill>
              <a:prstDash val="solid"/>
              <a:headEnd type="none" w="sm" len="sm"/>
              <a:tailEnd type="none" w="sm" len="sm"/>
            </a:ln>
          </p:spPr>
          <p:txBody>
            <a:bodyPr/>
            <a:lstStyle/>
            <a:p>
              <a:endParaRPr lang="ko-KR" altLang="en-US"/>
            </a:p>
          </p:txBody>
        </p:sp>
        <p:sp>
          <p:nvSpPr>
            <p:cNvPr id="59" name="AutoShape 59"/>
            <p:cNvSpPr/>
            <p:nvPr/>
          </p:nvSpPr>
          <p:spPr>
            <a:xfrm>
              <a:off x="0" y="1184394"/>
              <a:ext cx="2475899" cy="0"/>
            </a:xfrm>
            <a:prstGeom prst="line">
              <a:avLst/>
            </a:prstGeom>
            <a:ln w="11736" cap="flat">
              <a:solidFill>
                <a:srgbClr val="2D4550"/>
              </a:solidFill>
              <a:prstDash val="solid"/>
              <a:headEnd type="none" w="sm" len="sm"/>
              <a:tailEnd type="none" w="sm" len="sm"/>
            </a:ln>
          </p:spPr>
          <p:txBody>
            <a:bodyPr/>
            <a:lstStyle/>
            <a:p>
              <a:endParaRPr lang="ko-KR" altLang="en-US"/>
            </a:p>
          </p:txBody>
        </p:sp>
        <p:grpSp>
          <p:nvGrpSpPr>
            <p:cNvPr id="60" name="Group 60"/>
            <p:cNvGrpSpPr/>
            <p:nvPr/>
          </p:nvGrpSpPr>
          <p:grpSpPr>
            <a:xfrm>
              <a:off x="0" y="1191546"/>
              <a:ext cx="2475899" cy="17374"/>
              <a:chOff x="0" y="0"/>
              <a:chExt cx="1787516" cy="12543"/>
            </a:xfrm>
          </p:grpSpPr>
          <p:sp>
            <p:nvSpPr>
              <p:cNvPr id="61" name="Freeform 61"/>
              <p:cNvSpPr/>
              <p:nvPr/>
            </p:nvSpPr>
            <p:spPr>
              <a:xfrm>
                <a:off x="0" y="0"/>
                <a:ext cx="1787516" cy="12543"/>
              </a:xfrm>
              <a:custGeom>
                <a:avLst/>
                <a:gdLst/>
                <a:ahLst/>
                <a:cxnLst/>
                <a:rect l="l" t="t" r="r" b="b"/>
                <a:pathLst>
                  <a:path w="1787516" h="12543">
                    <a:moveTo>
                      <a:pt x="0" y="0"/>
                    </a:moveTo>
                    <a:lnTo>
                      <a:pt x="1787516" y="0"/>
                    </a:lnTo>
                    <a:lnTo>
                      <a:pt x="1787516" y="12543"/>
                    </a:lnTo>
                    <a:lnTo>
                      <a:pt x="0" y="12543"/>
                    </a:lnTo>
                    <a:close/>
                  </a:path>
                </a:pathLst>
              </a:custGeom>
              <a:solidFill>
                <a:srgbClr val="8192A7"/>
              </a:solidFill>
            </p:spPr>
            <p:txBody>
              <a:bodyPr/>
              <a:lstStyle/>
              <a:p>
                <a:endParaRPr lang="ko-KR" altLang="en-US"/>
              </a:p>
            </p:txBody>
          </p:sp>
          <p:sp>
            <p:nvSpPr>
              <p:cNvPr id="62" name="TextBox 62"/>
              <p:cNvSpPr txBox="1"/>
              <p:nvPr/>
            </p:nvSpPr>
            <p:spPr>
              <a:xfrm>
                <a:off x="0" y="-47625"/>
                <a:ext cx="1787516" cy="60168"/>
              </a:xfrm>
              <a:prstGeom prst="rect">
                <a:avLst/>
              </a:prstGeom>
            </p:spPr>
            <p:txBody>
              <a:bodyPr lIns="45123" tIns="45123" rIns="45123" bIns="45123" rtlCol="0" anchor="ctr"/>
              <a:lstStyle/>
              <a:p>
                <a:pPr algn="ctr">
                  <a:lnSpc>
                    <a:spcPts val="3080"/>
                  </a:lnSpc>
                </a:pPr>
                <a:endParaRPr/>
              </a:p>
            </p:txBody>
          </p:sp>
        </p:grpSp>
        <p:grpSp>
          <p:nvGrpSpPr>
            <p:cNvPr id="63" name="Group 63"/>
            <p:cNvGrpSpPr/>
            <p:nvPr/>
          </p:nvGrpSpPr>
          <p:grpSpPr>
            <a:xfrm rot="2700000">
              <a:off x="1512342" y="779290"/>
              <a:ext cx="234463" cy="56875"/>
              <a:chOff x="0" y="0"/>
              <a:chExt cx="169275" cy="41062"/>
            </a:xfrm>
          </p:grpSpPr>
          <p:sp>
            <p:nvSpPr>
              <p:cNvPr id="64" name="Freeform 64"/>
              <p:cNvSpPr/>
              <p:nvPr/>
            </p:nvSpPr>
            <p:spPr>
              <a:xfrm>
                <a:off x="0" y="0"/>
                <a:ext cx="169275" cy="41062"/>
              </a:xfrm>
              <a:custGeom>
                <a:avLst/>
                <a:gdLst/>
                <a:ahLst/>
                <a:cxnLst/>
                <a:rect l="l" t="t" r="r" b="b"/>
                <a:pathLst>
                  <a:path w="169275" h="41062">
                    <a:moveTo>
                      <a:pt x="0" y="0"/>
                    </a:moveTo>
                    <a:lnTo>
                      <a:pt x="169275" y="0"/>
                    </a:lnTo>
                    <a:lnTo>
                      <a:pt x="169275" y="41062"/>
                    </a:lnTo>
                    <a:lnTo>
                      <a:pt x="0" y="41062"/>
                    </a:lnTo>
                    <a:close/>
                  </a:path>
                </a:pathLst>
              </a:custGeom>
              <a:solidFill>
                <a:srgbClr val="CACDDB"/>
              </a:solidFill>
            </p:spPr>
            <p:txBody>
              <a:bodyPr/>
              <a:lstStyle/>
              <a:p>
                <a:endParaRPr lang="ko-KR" altLang="en-US"/>
              </a:p>
            </p:txBody>
          </p:sp>
          <p:sp>
            <p:nvSpPr>
              <p:cNvPr id="65" name="TextBox 65"/>
              <p:cNvSpPr txBox="1"/>
              <p:nvPr/>
            </p:nvSpPr>
            <p:spPr>
              <a:xfrm>
                <a:off x="0" y="-47625"/>
                <a:ext cx="169275" cy="88687"/>
              </a:xfrm>
              <a:prstGeom prst="rect">
                <a:avLst/>
              </a:prstGeom>
            </p:spPr>
            <p:txBody>
              <a:bodyPr lIns="45123" tIns="45123" rIns="45123" bIns="45123" rtlCol="0" anchor="ctr"/>
              <a:lstStyle/>
              <a:p>
                <a:pPr algn="ctr">
                  <a:lnSpc>
                    <a:spcPts val="3080"/>
                  </a:lnSpc>
                </a:pPr>
                <a:endParaRPr/>
              </a:p>
            </p:txBody>
          </p:sp>
        </p:grpSp>
        <p:grpSp>
          <p:nvGrpSpPr>
            <p:cNvPr id="66" name="Group 66"/>
            <p:cNvGrpSpPr/>
            <p:nvPr/>
          </p:nvGrpSpPr>
          <p:grpSpPr>
            <a:xfrm>
              <a:off x="0" y="1186918"/>
              <a:ext cx="2475899" cy="51001"/>
              <a:chOff x="0" y="0"/>
              <a:chExt cx="1787516" cy="36821"/>
            </a:xfrm>
          </p:grpSpPr>
          <p:sp>
            <p:nvSpPr>
              <p:cNvPr id="67" name="Freeform 67"/>
              <p:cNvSpPr/>
              <p:nvPr/>
            </p:nvSpPr>
            <p:spPr>
              <a:xfrm>
                <a:off x="0" y="0"/>
                <a:ext cx="1787516" cy="36821"/>
              </a:xfrm>
              <a:custGeom>
                <a:avLst/>
                <a:gdLst/>
                <a:ahLst/>
                <a:cxnLst/>
                <a:rect l="l" t="t" r="r" b="b"/>
                <a:pathLst>
                  <a:path w="1787516" h="36821">
                    <a:moveTo>
                      <a:pt x="0" y="0"/>
                    </a:moveTo>
                    <a:lnTo>
                      <a:pt x="1787516" y="0"/>
                    </a:lnTo>
                    <a:lnTo>
                      <a:pt x="1787516" y="36821"/>
                    </a:lnTo>
                    <a:lnTo>
                      <a:pt x="0" y="36821"/>
                    </a:lnTo>
                    <a:close/>
                  </a:path>
                </a:pathLst>
              </a:custGeom>
              <a:solidFill>
                <a:srgbClr val="CACDDB"/>
              </a:solidFill>
            </p:spPr>
            <p:txBody>
              <a:bodyPr/>
              <a:lstStyle/>
              <a:p>
                <a:endParaRPr lang="ko-KR" altLang="en-US"/>
              </a:p>
            </p:txBody>
          </p:sp>
          <p:sp>
            <p:nvSpPr>
              <p:cNvPr id="68" name="TextBox 68"/>
              <p:cNvSpPr txBox="1"/>
              <p:nvPr/>
            </p:nvSpPr>
            <p:spPr>
              <a:xfrm>
                <a:off x="0" y="-47625"/>
                <a:ext cx="1787516" cy="84446"/>
              </a:xfrm>
              <a:prstGeom prst="rect">
                <a:avLst/>
              </a:prstGeom>
            </p:spPr>
            <p:txBody>
              <a:bodyPr lIns="45123" tIns="45123" rIns="45123" bIns="45123" rtlCol="0" anchor="ctr"/>
              <a:lstStyle/>
              <a:p>
                <a:pPr algn="ctr">
                  <a:lnSpc>
                    <a:spcPts val="3080"/>
                  </a:lnSpc>
                </a:pPr>
                <a:endParaRPr/>
              </a:p>
            </p:txBody>
          </p:sp>
        </p:grpSp>
        <p:grpSp>
          <p:nvGrpSpPr>
            <p:cNvPr id="69" name="Group 69"/>
            <p:cNvGrpSpPr/>
            <p:nvPr/>
          </p:nvGrpSpPr>
          <p:grpSpPr>
            <a:xfrm>
              <a:off x="1605779" y="599360"/>
              <a:ext cx="47588" cy="159157"/>
              <a:chOff x="0" y="0"/>
              <a:chExt cx="243028" cy="812800"/>
            </a:xfrm>
          </p:grpSpPr>
          <p:sp>
            <p:nvSpPr>
              <p:cNvPr id="70" name="Freeform 70"/>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71" name="TextBox 71"/>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nvGrpSpPr>
            <p:cNvPr id="72" name="Group 72"/>
            <p:cNvGrpSpPr/>
            <p:nvPr/>
          </p:nvGrpSpPr>
          <p:grpSpPr>
            <a:xfrm>
              <a:off x="1151630" y="109289"/>
              <a:ext cx="183597" cy="174561"/>
              <a:chOff x="0" y="0"/>
              <a:chExt cx="870813" cy="827953"/>
            </a:xfrm>
          </p:grpSpPr>
          <p:sp>
            <p:nvSpPr>
              <p:cNvPr id="73" name="Freeform 73"/>
              <p:cNvSpPr/>
              <p:nvPr/>
            </p:nvSpPr>
            <p:spPr>
              <a:xfrm>
                <a:off x="0" y="0"/>
                <a:ext cx="870813" cy="827953"/>
              </a:xfrm>
              <a:custGeom>
                <a:avLst/>
                <a:gdLst/>
                <a:ahLst/>
                <a:cxnLst/>
                <a:rect l="l" t="t" r="r" b="b"/>
                <a:pathLst>
                  <a:path w="870813" h="827953">
                    <a:moveTo>
                      <a:pt x="435406" y="0"/>
                    </a:moveTo>
                    <a:cubicBezTo>
                      <a:pt x="194938" y="0"/>
                      <a:pt x="0" y="185344"/>
                      <a:pt x="0" y="413977"/>
                    </a:cubicBezTo>
                    <a:cubicBezTo>
                      <a:pt x="0" y="642610"/>
                      <a:pt x="194938" y="827953"/>
                      <a:pt x="435406" y="827953"/>
                    </a:cubicBezTo>
                    <a:cubicBezTo>
                      <a:pt x="675875" y="827953"/>
                      <a:pt x="870813" y="642610"/>
                      <a:pt x="870813" y="413977"/>
                    </a:cubicBezTo>
                    <a:cubicBezTo>
                      <a:pt x="870813" y="185344"/>
                      <a:pt x="675875" y="0"/>
                      <a:pt x="435406" y="0"/>
                    </a:cubicBezTo>
                    <a:close/>
                  </a:path>
                </a:pathLst>
              </a:custGeom>
              <a:solidFill>
                <a:srgbClr val="3D4569"/>
              </a:solidFill>
            </p:spPr>
            <p:txBody>
              <a:bodyPr/>
              <a:lstStyle/>
              <a:p>
                <a:endParaRPr lang="ko-KR" altLang="en-US"/>
              </a:p>
            </p:txBody>
          </p:sp>
          <p:sp>
            <p:nvSpPr>
              <p:cNvPr id="74" name="TextBox 74"/>
              <p:cNvSpPr txBox="1"/>
              <p:nvPr/>
            </p:nvSpPr>
            <p:spPr>
              <a:xfrm>
                <a:off x="81639" y="29996"/>
                <a:ext cx="707535" cy="720337"/>
              </a:xfrm>
              <a:prstGeom prst="rect">
                <a:avLst/>
              </a:prstGeom>
            </p:spPr>
            <p:txBody>
              <a:bodyPr lIns="45123" tIns="45123" rIns="45123" bIns="45123" rtlCol="0" anchor="ctr"/>
              <a:lstStyle/>
              <a:p>
                <a:pPr algn="ctr">
                  <a:lnSpc>
                    <a:spcPts val="3080"/>
                  </a:lnSpc>
                </a:pPr>
                <a:endParaRPr/>
              </a:p>
            </p:txBody>
          </p:sp>
        </p:grpSp>
        <p:grpSp>
          <p:nvGrpSpPr>
            <p:cNvPr id="75" name="Group 75"/>
            <p:cNvGrpSpPr/>
            <p:nvPr/>
          </p:nvGrpSpPr>
          <p:grpSpPr>
            <a:xfrm>
              <a:off x="1139145" y="118432"/>
              <a:ext cx="183597" cy="171366"/>
              <a:chOff x="0" y="0"/>
              <a:chExt cx="870813" cy="812800"/>
            </a:xfrm>
          </p:grpSpPr>
          <p:sp>
            <p:nvSpPr>
              <p:cNvPr id="76" name="Freeform 76"/>
              <p:cNvSpPr/>
              <p:nvPr/>
            </p:nvSpPr>
            <p:spPr>
              <a:xfrm>
                <a:off x="0" y="0"/>
                <a:ext cx="870813" cy="812800"/>
              </a:xfrm>
              <a:custGeom>
                <a:avLst/>
                <a:gdLst/>
                <a:ahLst/>
                <a:cxnLst/>
                <a:rect l="l" t="t" r="r" b="b"/>
                <a:pathLst>
                  <a:path w="870813" h="812800">
                    <a:moveTo>
                      <a:pt x="435406" y="0"/>
                    </a:moveTo>
                    <a:cubicBezTo>
                      <a:pt x="194938" y="0"/>
                      <a:pt x="0" y="181951"/>
                      <a:pt x="0" y="406400"/>
                    </a:cubicBezTo>
                    <a:cubicBezTo>
                      <a:pt x="0" y="630849"/>
                      <a:pt x="194938" y="812800"/>
                      <a:pt x="435406" y="812800"/>
                    </a:cubicBezTo>
                    <a:cubicBezTo>
                      <a:pt x="675875" y="812800"/>
                      <a:pt x="870813" y="630849"/>
                      <a:pt x="870813" y="406400"/>
                    </a:cubicBezTo>
                    <a:cubicBezTo>
                      <a:pt x="870813" y="181951"/>
                      <a:pt x="675875" y="0"/>
                      <a:pt x="435406" y="0"/>
                    </a:cubicBezTo>
                    <a:close/>
                  </a:path>
                </a:pathLst>
              </a:custGeom>
              <a:solidFill>
                <a:srgbClr val="FFFFFF"/>
              </a:solidFill>
            </p:spPr>
            <p:txBody>
              <a:bodyPr/>
              <a:lstStyle/>
              <a:p>
                <a:endParaRPr lang="ko-KR" altLang="en-US"/>
              </a:p>
            </p:txBody>
          </p:sp>
          <p:sp>
            <p:nvSpPr>
              <p:cNvPr id="77" name="TextBox 77"/>
              <p:cNvSpPr txBox="1"/>
              <p:nvPr/>
            </p:nvSpPr>
            <p:spPr>
              <a:xfrm>
                <a:off x="81639" y="28575"/>
                <a:ext cx="707535" cy="708025"/>
              </a:xfrm>
              <a:prstGeom prst="rect">
                <a:avLst/>
              </a:prstGeom>
            </p:spPr>
            <p:txBody>
              <a:bodyPr lIns="45123" tIns="45123" rIns="45123" bIns="45123" rtlCol="0" anchor="ctr"/>
              <a:lstStyle/>
              <a:p>
                <a:pPr algn="ctr">
                  <a:lnSpc>
                    <a:spcPts val="3080"/>
                  </a:lnSpc>
                </a:pPr>
                <a:endParaRPr/>
              </a:p>
            </p:txBody>
          </p:sp>
        </p:grpSp>
        <p:grpSp>
          <p:nvGrpSpPr>
            <p:cNvPr id="78" name="Group 78"/>
            <p:cNvGrpSpPr/>
            <p:nvPr/>
          </p:nvGrpSpPr>
          <p:grpSpPr>
            <a:xfrm>
              <a:off x="813022" y="586554"/>
              <a:ext cx="47588" cy="159157"/>
              <a:chOff x="0" y="0"/>
              <a:chExt cx="243028" cy="812800"/>
            </a:xfrm>
          </p:grpSpPr>
          <p:sp>
            <p:nvSpPr>
              <p:cNvPr id="79" name="Freeform 79"/>
              <p:cNvSpPr/>
              <p:nvPr/>
            </p:nvSpPr>
            <p:spPr>
              <a:xfrm>
                <a:off x="0" y="0"/>
                <a:ext cx="243028" cy="812800"/>
              </a:xfrm>
              <a:custGeom>
                <a:avLst/>
                <a:gdLst/>
                <a:ahLst/>
                <a:cxnLst/>
                <a:rect l="l" t="t" r="r" b="b"/>
                <a:pathLst>
                  <a:path w="243028" h="812800">
                    <a:moveTo>
                      <a:pt x="121514" y="0"/>
                    </a:moveTo>
                    <a:cubicBezTo>
                      <a:pt x="54404" y="0"/>
                      <a:pt x="0" y="181951"/>
                      <a:pt x="0" y="406400"/>
                    </a:cubicBezTo>
                    <a:cubicBezTo>
                      <a:pt x="0" y="630849"/>
                      <a:pt x="54404" y="812800"/>
                      <a:pt x="121514" y="812800"/>
                    </a:cubicBezTo>
                    <a:cubicBezTo>
                      <a:pt x="188624" y="812800"/>
                      <a:pt x="243028" y="630849"/>
                      <a:pt x="243028" y="406400"/>
                    </a:cubicBezTo>
                    <a:cubicBezTo>
                      <a:pt x="243028" y="181951"/>
                      <a:pt x="188624" y="0"/>
                      <a:pt x="121514" y="0"/>
                    </a:cubicBezTo>
                    <a:close/>
                  </a:path>
                </a:pathLst>
              </a:custGeom>
              <a:solidFill>
                <a:srgbClr val="3D4569"/>
              </a:solidFill>
            </p:spPr>
            <p:txBody>
              <a:bodyPr/>
              <a:lstStyle/>
              <a:p>
                <a:endParaRPr lang="ko-KR" altLang="en-US"/>
              </a:p>
            </p:txBody>
          </p:sp>
          <p:sp>
            <p:nvSpPr>
              <p:cNvPr id="80" name="TextBox 80"/>
              <p:cNvSpPr txBox="1"/>
              <p:nvPr/>
            </p:nvSpPr>
            <p:spPr>
              <a:xfrm>
                <a:off x="22784" y="28575"/>
                <a:ext cx="197460" cy="708025"/>
              </a:xfrm>
              <a:prstGeom prst="rect">
                <a:avLst/>
              </a:prstGeom>
            </p:spPr>
            <p:txBody>
              <a:bodyPr lIns="45123" tIns="45123" rIns="45123" bIns="45123" rtlCol="0" anchor="ctr"/>
              <a:lstStyle/>
              <a:p>
                <a:pPr algn="ctr">
                  <a:lnSpc>
                    <a:spcPts val="3080"/>
                  </a:lnSpc>
                </a:pPr>
                <a:endParaRPr/>
              </a:p>
            </p:txBody>
          </p:sp>
        </p:grpSp>
      </p:grpSp>
      <p:sp>
        <p:nvSpPr>
          <p:cNvPr id="81" name="TextBox 81"/>
          <p:cNvSpPr txBox="1"/>
          <p:nvPr/>
        </p:nvSpPr>
        <p:spPr>
          <a:xfrm>
            <a:off x="1777478" y="7898964"/>
            <a:ext cx="13966700" cy="798929"/>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초구를 학습한 이후에는 어느 정도 Agent가 3쿠션에 대해 학습을 했을 것이라는 가정 하에, 추가 득점을 할 경우 +10의 reward를 추가하여 다득점을 유도하였다.</a:t>
            </a:r>
          </a:p>
        </p:txBody>
      </p:sp>
      <p:sp>
        <p:nvSpPr>
          <p:cNvPr id="82" name="TextBox 82"/>
          <p:cNvSpPr txBox="1"/>
          <p:nvPr/>
        </p:nvSpPr>
        <p:spPr>
          <a:xfrm>
            <a:off x="1777478" y="4872206"/>
            <a:ext cx="13967300" cy="1999228"/>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343D63"/>
                </a:solidFill>
                <a:latin typeface="TDTD순고딕"/>
                <a:ea typeface="TDTD순고딕"/>
                <a:cs typeface="TDTD순고딕"/>
                <a:sym typeface="TDTD순고딕"/>
              </a:rPr>
              <a:t>Reward의 경우에도 Sparse한 reward 특성을 갖기 때문에 실패와 성공 사이에 성공을 유도하기 위한 reward가 필요할 것으로 판단하여 1적구와의 거리 개선도를 계산하여 공을 맞추는 것을 유도하고, 쿠션 수에 따른 reward를 추가로 설정하였다. → 역시 수백만 step을 반복하는 다수의 실험에도 성능이 나오지 않았기 때문에 State를 더 제한할 필요가 있다 판단하였고, 학습 목표를 초구 배치를 먼저 학습시키고 이후 다득점을 하는 초구 챌린지로 수정하였다.</a:t>
            </a:r>
          </a:p>
        </p:txBody>
      </p:sp>
      <p:grpSp>
        <p:nvGrpSpPr>
          <p:cNvPr id="83" name="Group 83"/>
          <p:cNvGrpSpPr/>
          <p:nvPr/>
        </p:nvGrpSpPr>
        <p:grpSpPr>
          <a:xfrm>
            <a:off x="1777478" y="2969799"/>
            <a:ext cx="14143485" cy="702845"/>
            <a:chOff x="0" y="0"/>
            <a:chExt cx="18857980" cy="937127"/>
          </a:xfrm>
        </p:grpSpPr>
        <p:grpSp>
          <p:nvGrpSpPr>
            <p:cNvPr id="84" name="Group 84"/>
            <p:cNvGrpSpPr/>
            <p:nvPr/>
          </p:nvGrpSpPr>
          <p:grpSpPr>
            <a:xfrm>
              <a:off x="0" y="0"/>
              <a:ext cx="18857980" cy="937127"/>
              <a:chOff x="0" y="0"/>
              <a:chExt cx="3772573" cy="187474"/>
            </a:xfrm>
          </p:grpSpPr>
          <p:sp>
            <p:nvSpPr>
              <p:cNvPr id="85" name="Freeform 85"/>
              <p:cNvSpPr/>
              <p:nvPr/>
            </p:nvSpPr>
            <p:spPr>
              <a:xfrm>
                <a:off x="0" y="0"/>
                <a:ext cx="3772574" cy="187474"/>
              </a:xfrm>
              <a:custGeom>
                <a:avLst/>
                <a:gdLst/>
                <a:ahLst/>
                <a:cxnLst/>
                <a:rect l="l" t="t" r="r" b="b"/>
                <a:pathLst>
                  <a:path w="3772574" h="187474">
                    <a:moveTo>
                      <a:pt x="0" y="0"/>
                    </a:moveTo>
                    <a:lnTo>
                      <a:pt x="3772574" y="0"/>
                    </a:lnTo>
                    <a:lnTo>
                      <a:pt x="3772574" y="187474"/>
                    </a:lnTo>
                    <a:lnTo>
                      <a:pt x="0" y="187474"/>
                    </a:lnTo>
                    <a:close/>
                  </a:path>
                </a:pathLst>
              </a:custGeom>
              <a:solidFill>
                <a:srgbClr val="9BA0BB"/>
              </a:solidFill>
              <a:ln w="9525" cap="sq">
                <a:solidFill>
                  <a:srgbClr val="343D63"/>
                </a:solidFill>
                <a:prstDash val="solid"/>
                <a:miter/>
              </a:ln>
            </p:spPr>
            <p:txBody>
              <a:bodyPr/>
              <a:lstStyle/>
              <a:p>
                <a:endParaRPr lang="ko-KR" altLang="en-US"/>
              </a:p>
            </p:txBody>
          </p:sp>
          <p:sp>
            <p:nvSpPr>
              <p:cNvPr id="86" name="TextBox 86"/>
              <p:cNvSpPr txBox="1"/>
              <p:nvPr/>
            </p:nvSpPr>
            <p:spPr>
              <a:xfrm>
                <a:off x="0" y="-47625"/>
                <a:ext cx="3772573" cy="235099"/>
              </a:xfrm>
              <a:prstGeom prst="rect">
                <a:avLst/>
              </a:prstGeom>
            </p:spPr>
            <p:txBody>
              <a:bodyPr lIns="50800" tIns="50800" rIns="50800" bIns="50800" rtlCol="0" anchor="ctr"/>
              <a:lstStyle/>
              <a:p>
                <a:pPr marL="0" lvl="0" indent="0" algn="ctr">
                  <a:lnSpc>
                    <a:spcPts val="3079"/>
                  </a:lnSpc>
                  <a:spcBef>
                    <a:spcPct val="0"/>
                  </a:spcBef>
                </a:pPr>
                <a:endParaRPr/>
              </a:p>
            </p:txBody>
          </p:sp>
        </p:grpSp>
        <p:sp>
          <p:nvSpPr>
            <p:cNvPr id="87" name="TextBox 87"/>
            <p:cNvSpPr txBox="1"/>
            <p:nvPr/>
          </p:nvSpPr>
          <p:spPr>
            <a:xfrm>
              <a:off x="7592275" y="97072"/>
              <a:ext cx="3673431" cy="676308"/>
            </a:xfrm>
            <a:prstGeom prst="rect">
              <a:avLst/>
            </a:prstGeom>
          </p:spPr>
          <p:txBody>
            <a:bodyPr lIns="0" tIns="0" rIns="0" bIns="0" rtlCol="0" anchor="t">
              <a:spAutoFit/>
            </a:bodyPr>
            <a:lstStyle/>
            <a:p>
              <a:pPr algn="ctr">
                <a:lnSpc>
                  <a:spcPts val="4200"/>
                </a:lnSpc>
              </a:pPr>
              <a:r>
                <a:rPr lang="en-US" sz="3000" b="1">
                  <a:solidFill>
                    <a:srgbClr val="FFFFFF"/>
                  </a:solidFill>
                  <a:latin typeface="TDTD순고딕 Bold"/>
                  <a:ea typeface="TDTD순고딕 Bold"/>
                  <a:cs typeface="TDTD순고딕 Bold"/>
                  <a:sym typeface="TDTD순고딕 Bold"/>
                </a:rPr>
                <a:t>중간 실험</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1438</Words>
  <Application>Microsoft Office PowerPoint</Application>
  <PresentationFormat>사용자 지정</PresentationFormat>
  <Paragraphs>166</Paragraphs>
  <Slides>19</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19</vt:i4>
      </vt:variant>
    </vt:vector>
  </HeadingPairs>
  <TitlesOfParts>
    <vt:vector size="28" baseType="lpstr">
      <vt:lpstr>TDTD순고딕 Bold</vt:lpstr>
      <vt:lpstr>Calibri</vt:lpstr>
      <vt:lpstr>TDTD순고딕</vt:lpstr>
      <vt:lpstr>Arial</vt:lpstr>
      <vt:lpstr>Germania One</vt:lpstr>
      <vt:lpstr>Arita Buri Bold Italics</vt:lpstr>
      <vt:lpstr>210 국민체조</vt:lpstr>
      <vt:lpstr>Arita Buri Italics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RL_project</dc:title>
  <cp:lastModifiedBy>형찬 김</cp:lastModifiedBy>
  <cp:revision>2</cp:revision>
  <dcterms:created xsi:type="dcterms:W3CDTF">2006-08-16T00:00:00Z</dcterms:created>
  <dcterms:modified xsi:type="dcterms:W3CDTF">2025-12-06T19:02:16Z</dcterms:modified>
  <dc:identifier>DAG6j8-x6oU</dc:identifier>
</cp:coreProperties>
</file>